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70" r:id="rId30"/>
    <p:sldId id="268" r:id="rId31"/>
    <p:sldId id="269"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Montserrat Classic" panose="020B0604020202020204" charset="0"/>
      <p:regular r:id="rId46"/>
    </p:embeddedFont>
    <p:embeddedFont>
      <p:font typeface="Montserrat Ultra-Bold" panose="020B0604020202020204" charset="0"/>
      <p:regular r:id="rId47"/>
    </p:embeddedFont>
    <p:embeddedFont>
      <p:font typeface="Montserrat Classic Bold" panose="020B0604020202020204" charset="0"/>
      <p:regular r:id="rId48"/>
    </p:embeddedFont>
    <p:embeddedFont>
      <p:font typeface="Montserrat" panose="020B0604020202020204" charset="0"/>
      <p:regular r:id="rId49"/>
    </p:embeddedFont>
    <p:embeddedFont>
      <p:font typeface="Montserrat Bold" panose="020B0604020202020204" charset="0"/>
      <p:regular r:id="rId50"/>
    </p:embeddedFont>
    <p:embeddedFont>
      <p:font typeface="Montserrat Italics"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5.svg"/><Relationship Id="rId7" Type="http://schemas.openxmlformats.org/officeDocument/2006/relationships/image" Target="../media/image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2.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5.svg"/><Relationship Id="rId7" Type="http://schemas.openxmlformats.org/officeDocument/2006/relationships/image" Target="../media/image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2.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svg"/><Relationship Id="rId7" Type="http://schemas.openxmlformats.org/officeDocument/2006/relationships/image" Target="../media/image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2.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svg"/><Relationship Id="rId7" Type="http://schemas.openxmlformats.org/officeDocument/2006/relationships/image" Target="../media/image22.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178690" cy="10287000"/>
          </a:xfrm>
          <a:prstGeom prst="rect">
            <a:avLst/>
          </a:prstGeom>
          <a:solidFill>
            <a:srgbClr val="598BCD"/>
          </a:solidFill>
        </p:spPr>
      </p:sp>
      <p:sp>
        <p:nvSpPr>
          <p:cNvPr id="3" name="AutoShape 3"/>
          <p:cNvSpPr/>
          <p:nvPr/>
        </p:nvSpPr>
        <p:spPr>
          <a:xfrm>
            <a:off x="1028700" y="6617720"/>
            <a:ext cx="3574995" cy="0"/>
          </a:xfrm>
          <a:prstGeom prst="line">
            <a:avLst/>
          </a:prstGeom>
          <a:ln w="704850" cap="rnd">
            <a:solidFill>
              <a:srgbClr val="FFFFFF"/>
            </a:solidFill>
            <a:prstDash val="solid"/>
            <a:headEnd type="none" w="sm" len="sm"/>
            <a:tailEnd type="none" w="sm" len="sm"/>
          </a:ln>
        </p:spPr>
      </p:sp>
      <p:sp>
        <p:nvSpPr>
          <p:cNvPr id="4" name="Freeform 4"/>
          <p:cNvSpPr/>
          <p:nvPr/>
        </p:nvSpPr>
        <p:spPr>
          <a:xfrm>
            <a:off x="-176432" y="78549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6297551" y="-152017"/>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6054168" y="9035661"/>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9394732" y="208829"/>
            <a:ext cx="4234893" cy="9528510"/>
          </a:xfrm>
          <a:custGeom>
            <a:avLst/>
            <a:gdLst/>
            <a:ahLst/>
            <a:cxnLst/>
            <a:rect l="l" t="t" r="r" b="b"/>
            <a:pathLst>
              <a:path w="4234893" h="9528510">
                <a:moveTo>
                  <a:pt x="0" y="0"/>
                </a:moveTo>
                <a:lnTo>
                  <a:pt x="4234893" y="0"/>
                </a:lnTo>
                <a:lnTo>
                  <a:pt x="4234893" y="9528510"/>
                </a:lnTo>
                <a:lnTo>
                  <a:pt x="0" y="9528510"/>
                </a:lnTo>
                <a:lnTo>
                  <a:pt x="0" y="0"/>
                </a:lnTo>
                <a:close/>
              </a:path>
            </a:pathLst>
          </a:custGeom>
          <a:blipFill>
            <a:blip r:embed="rId6"/>
            <a:stretch>
              <a:fillRect/>
            </a:stretch>
          </a:blipFill>
        </p:spPr>
      </p:sp>
      <p:sp>
        <p:nvSpPr>
          <p:cNvPr id="8" name="Freeform 8"/>
          <p:cNvSpPr/>
          <p:nvPr/>
        </p:nvSpPr>
        <p:spPr>
          <a:xfrm>
            <a:off x="116712" y="9441581"/>
            <a:ext cx="808011" cy="845419"/>
          </a:xfrm>
          <a:custGeom>
            <a:avLst/>
            <a:gdLst/>
            <a:ahLst/>
            <a:cxnLst/>
            <a:rect l="l" t="t" r="r" b="b"/>
            <a:pathLst>
              <a:path w="808011" h="845419">
                <a:moveTo>
                  <a:pt x="0" y="0"/>
                </a:moveTo>
                <a:lnTo>
                  <a:pt x="808010" y="0"/>
                </a:lnTo>
                <a:lnTo>
                  <a:pt x="808010" y="845419"/>
                </a:lnTo>
                <a:lnTo>
                  <a:pt x="0" y="845419"/>
                </a:lnTo>
                <a:lnTo>
                  <a:pt x="0" y="0"/>
                </a:lnTo>
                <a:close/>
              </a:path>
            </a:pathLst>
          </a:custGeom>
          <a:blipFill>
            <a:blip r:embed="rId7"/>
            <a:stretch>
              <a:fillRect/>
            </a:stretch>
          </a:blipFill>
        </p:spPr>
      </p:sp>
      <p:sp>
        <p:nvSpPr>
          <p:cNvPr id="9" name="Freeform 9"/>
          <p:cNvSpPr/>
          <p:nvPr/>
        </p:nvSpPr>
        <p:spPr>
          <a:xfrm>
            <a:off x="6010684" y="8556622"/>
            <a:ext cx="2983999" cy="2983999"/>
          </a:xfrm>
          <a:custGeom>
            <a:avLst/>
            <a:gdLst/>
            <a:ahLst/>
            <a:cxnLst/>
            <a:rect l="l" t="t" r="r" b="b"/>
            <a:pathLst>
              <a:path w="2983999" h="2983999">
                <a:moveTo>
                  <a:pt x="0" y="0"/>
                </a:moveTo>
                <a:lnTo>
                  <a:pt x="2983998" y="0"/>
                </a:lnTo>
                <a:lnTo>
                  <a:pt x="2983998" y="2983999"/>
                </a:lnTo>
                <a:lnTo>
                  <a:pt x="0" y="2983999"/>
                </a:lnTo>
                <a:lnTo>
                  <a:pt x="0" y="0"/>
                </a:lnTo>
                <a:close/>
              </a:path>
            </a:pathLst>
          </a:custGeom>
          <a:blipFill>
            <a:blip r:embed="rId8"/>
            <a:stretch>
              <a:fillRect/>
            </a:stretch>
          </a:blipFill>
        </p:spPr>
      </p:sp>
      <p:sp>
        <p:nvSpPr>
          <p:cNvPr id="10" name="Freeform 10"/>
          <p:cNvSpPr/>
          <p:nvPr/>
        </p:nvSpPr>
        <p:spPr>
          <a:xfrm>
            <a:off x="13878143" y="327260"/>
            <a:ext cx="4182257" cy="9410079"/>
          </a:xfrm>
          <a:custGeom>
            <a:avLst/>
            <a:gdLst/>
            <a:ahLst/>
            <a:cxnLst/>
            <a:rect l="l" t="t" r="r" b="b"/>
            <a:pathLst>
              <a:path w="4182257" h="9410079">
                <a:moveTo>
                  <a:pt x="0" y="0"/>
                </a:moveTo>
                <a:lnTo>
                  <a:pt x="4182258" y="0"/>
                </a:lnTo>
                <a:lnTo>
                  <a:pt x="4182258" y="9410079"/>
                </a:lnTo>
                <a:lnTo>
                  <a:pt x="0" y="9410079"/>
                </a:lnTo>
                <a:lnTo>
                  <a:pt x="0" y="0"/>
                </a:lnTo>
                <a:close/>
              </a:path>
            </a:pathLst>
          </a:custGeom>
          <a:blipFill>
            <a:blip r:embed="rId9"/>
            <a:stretch>
              <a:fillRect/>
            </a:stretch>
          </a:blipFill>
        </p:spPr>
      </p:sp>
      <p:sp>
        <p:nvSpPr>
          <p:cNvPr id="11" name="TextBox 11"/>
          <p:cNvSpPr txBox="1"/>
          <p:nvPr/>
        </p:nvSpPr>
        <p:spPr>
          <a:xfrm>
            <a:off x="1028700" y="2688205"/>
            <a:ext cx="7373114" cy="2150745"/>
          </a:xfrm>
          <a:prstGeom prst="rect">
            <a:avLst/>
          </a:prstGeom>
        </p:spPr>
        <p:txBody>
          <a:bodyPr lIns="0" tIns="0" rIns="0" bIns="0" rtlCol="0" anchor="t">
            <a:spAutoFit/>
          </a:bodyPr>
          <a:lstStyle/>
          <a:p>
            <a:pPr>
              <a:lnSpc>
                <a:spcPts val="8190"/>
              </a:lnSpc>
            </a:pPr>
            <a:r>
              <a:rPr lang="en-US" sz="9000">
                <a:solidFill>
                  <a:srgbClr val="FFFFFF"/>
                </a:solidFill>
                <a:latin typeface="Montserrat Ultra-Bold"/>
              </a:rPr>
              <a:t>FINAL REPORT</a:t>
            </a:r>
          </a:p>
        </p:txBody>
      </p:sp>
      <p:sp>
        <p:nvSpPr>
          <p:cNvPr id="12" name="TextBox 12"/>
          <p:cNvSpPr txBox="1"/>
          <p:nvPr/>
        </p:nvSpPr>
        <p:spPr>
          <a:xfrm>
            <a:off x="1426338" y="6586247"/>
            <a:ext cx="2779718" cy="339533"/>
          </a:xfrm>
          <a:prstGeom prst="rect">
            <a:avLst/>
          </a:prstGeom>
        </p:spPr>
        <p:txBody>
          <a:bodyPr lIns="0" tIns="0" rIns="0" bIns="0" rtlCol="0" anchor="t">
            <a:spAutoFit/>
          </a:bodyPr>
          <a:lstStyle/>
          <a:p>
            <a:pPr algn="ctr">
              <a:lnSpc>
                <a:spcPts val="2464"/>
              </a:lnSpc>
            </a:pPr>
            <a:r>
              <a:rPr lang="en-US" sz="2968" dirty="0">
                <a:solidFill>
                  <a:srgbClr val="598BCD"/>
                </a:solidFill>
                <a:latin typeface="Montserrat"/>
              </a:rPr>
              <a:t>2 HMV</a:t>
            </a:r>
          </a:p>
        </p:txBody>
      </p:sp>
      <p:sp>
        <p:nvSpPr>
          <p:cNvPr id="13" name="TextBox 13"/>
          <p:cNvSpPr txBox="1"/>
          <p:nvPr/>
        </p:nvSpPr>
        <p:spPr>
          <a:xfrm>
            <a:off x="1028700" y="4662170"/>
            <a:ext cx="7149990" cy="514350"/>
          </a:xfrm>
          <a:prstGeom prst="rect">
            <a:avLst/>
          </a:prstGeom>
        </p:spPr>
        <p:txBody>
          <a:bodyPr lIns="0" tIns="0" rIns="0" bIns="0" rtlCol="0" anchor="t">
            <a:spAutoFit/>
          </a:bodyPr>
          <a:lstStyle/>
          <a:p>
            <a:pPr>
              <a:lnSpc>
                <a:spcPts val="4200"/>
              </a:lnSpc>
            </a:pPr>
            <a:r>
              <a:rPr lang="en-US" sz="3000">
                <a:solidFill>
                  <a:srgbClr val="FFFFFF"/>
                </a:solidFill>
                <a:latin typeface="Montserrat Bold"/>
              </a:rPr>
              <a:t>C24</a:t>
            </a:r>
          </a:p>
        </p:txBody>
      </p:sp>
      <p:sp>
        <p:nvSpPr>
          <p:cNvPr id="14" name="TextBox 14"/>
          <p:cNvSpPr txBox="1"/>
          <p:nvPr/>
        </p:nvSpPr>
        <p:spPr>
          <a:xfrm>
            <a:off x="1028700" y="9689714"/>
            <a:ext cx="7149990" cy="471805"/>
          </a:xfrm>
          <a:prstGeom prst="rect">
            <a:avLst/>
          </a:prstGeom>
        </p:spPr>
        <p:txBody>
          <a:bodyPr lIns="0" tIns="0" rIns="0" bIns="0" rtlCol="0" anchor="t">
            <a:spAutoFit/>
          </a:bodyPr>
          <a:lstStyle/>
          <a:p>
            <a:pPr>
              <a:lnSpc>
                <a:spcPts val="3920"/>
              </a:lnSpc>
            </a:pPr>
            <a:r>
              <a:rPr lang="en-US" sz="2800">
                <a:solidFill>
                  <a:srgbClr val="FFFFFF"/>
                </a:solidFill>
                <a:latin typeface="Montserrat"/>
              </a:rPr>
              <a:t>Pay It Forward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6759" y="0"/>
            <a:ext cx="9641241" cy="10287000"/>
          </a:xfrm>
          <a:prstGeom prst="rect">
            <a:avLst/>
          </a:prstGeom>
          <a:solidFill>
            <a:srgbClr val="598BCD"/>
          </a:solidFill>
        </p:spPr>
      </p:sp>
      <p:sp>
        <p:nvSpPr>
          <p:cNvPr id="3" name="Freeform 3"/>
          <p:cNvSpPr/>
          <p:nvPr/>
        </p:nvSpPr>
        <p:spPr>
          <a:xfrm>
            <a:off x="5308421" y="464456"/>
            <a:ext cx="3119073" cy="2733088"/>
          </a:xfrm>
          <a:custGeom>
            <a:avLst/>
            <a:gdLst/>
            <a:ahLst/>
            <a:cxnLst/>
            <a:rect l="l" t="t" r="r" b="b"/>
            <a:pathLst>
              <a:path w="3119073" h="2733088">
                <a:moveTo>
                  <a:pt x="0" y="0"/>
                </a:moveTo>
                <a:lnTo>
                  <a:pt x="3119073" y="0"/>
                </a:lnTo>
                <a:lnTo>
                  <a:pt x="3119073" y="2733088"/>
                </a:lnTo>
                <a:lnTo>
                  <a:pt x="0" y="27330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5164731" y="2975844"/>
            <a:ext cx="2086954" cy="521739"/>
          </a:xfrm>
          <a:custGeom>
            <a:avLst/>
            <a:gdLst/>
            <a:ahLst/>
            <a:cxnLst/>
            <a:rect l="l" t="t" r="r" b="b"/>
            <a:pathLst>
              <a:path w="2086954" h="521739">
                <a:moveTo>
                  <a:pt x="0" y="0"/>
                </a:moveTo>
                <a:lnTo>
                  <a:pt x="2086954" y="0"/>
                </a:lnTo>
                <a:lnTo>
                  <a:pt x="2086954" y="521738"/>
                </a:lnTo>
                <a:lnTo>
                  <a:pt x="0" y="521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7259300" y="4663461"/>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9371772" y="925830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86355" y="1636411"/>
            <a:ext cx="6681602" cy="6681602"/>
          </a:xfrm>
          <a:custGeom>
            <a:avLst/>
            <a:gdLst/>
            <a:ahLst/>
            <a:cxnLst/>
            <a:rect l="l" t="t" r="r" b="b"/>
            <a:pathLst>
              <a:path w="6681602" h="6681602">
                <a:moveTo>
                  <a:pt x="0" y="0"/>
                </a:moveTo>
                <a:lnTo>
                  <a:pt x="6681602" y="0"/>
                </a:lnTo>
                <a:lnTo>
                  <a:pt x="6681602" y="6681602"/>
                </a:lnTo>
                <a:lnTo>
                  <a:pt x="0" y="6681602"/>
                </a:lnTo>
                <a:lnTo>
                  <a:pt x="0" y="0"/>
                </a:lnTo>
                <a:close/>
              </a:path>
            </a:pathLst>
          </a:custGeom>
          <a:blipFill>
            <a:blip r:embed="rId8"/>
            <a:stretch>
              <a:fillRect/>
            </a:stretch>
          </a:blipFill>
        </p:spPr>
      </p:sp>
      <p:sp>
        <p:nvSpPr>
          <p:cNvPr id="8" name="TextBox 8"/>
          <p:cNvSpPr txBox="1"/>
          <p:nvPr/>
        </p:nvSpPr>
        <p:spPr>
          <a:xfrm>
            <a:off x="9371772" y="1104900"/>
            <a:ext cx="6920537" cy="72610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HC-SR04</a:t>
            </a:r>
          </a:p>
        </p:txBody>
      </p:sp>
      <p:sp>
        <p:nvSpPr>
          <p:cNvPr id="9" name="TextBox 9"/>
          <p:cNvSpPr txBox="1"/>
          <p:nvPr/>
        </p:nvSpPr>
        <p:spPr>
          <a:xfrm>
            <a:off x="9371772" y="2422546"/>
            <a:ext cx="6656818" cy="44342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Working voltage: 5 VDC</a:t>
            </a:r>
          </a:p>
          <a:p>
            <a:pPr algn="just">
              <a:lnSpc>
                <a:spcPts val="3920"/>
              </a:lnSpc>
            </a:pPr>
            <a:r>
              <a:rPr lang="en-US" sz="2800">
                <a:solidFill>
                  <a:srgbClr val="FFFFFF"/>
                </a:solidFill>
                <a:latin typeface="Montserrat"/>
              </a:rPr>
              <a:t>Static current: &lt; 2mA.</a:t>
            </a:r>
          </a:p>
          <a:p>
            <a:pPr algn="just">
              <a:lnSpc>
                <a:spcPts val="3920"/>
              </a:lnSpc>
            </a:pPr>
            <a:r>
              <a:rPr lang="en-US" sz="2800">
                <a:solidFill>
                  <a:srgbClr val="FFFFFF"/>
                </a:solidFill>
                <a:latin typeface="Montserrat"/>
              </a:rPr>
              <a:t>Output signal: electrical frequency signal, high 5V, low 0V.</a:t>
            </a:r>
          </a:p>
          <a:p>
            <a:pPr algn="just">
              <a:lnSpc>
                <a:spcPts val="3920"/>
              </a:lnSpc>
            </a:pPr>
            <a:r>
              <a:rPr lang="en-US" sz="2800">
                <a:solidFill>
                  <a:srgbClr val="FFFFFF"/>
                </a:solidFill>
                <a:latin typeface="Montserrat"/>
              </a:rPr>
              <a:t>Variable angle induction: No more than 15 degrees.</a:t>
            </a:r>
          </a:p>
          <a:p>
            <a:pPr algn="just">
              <a:lnSpc>
                <a:spcPts val="3920"/>
              </a:lnSpc>
            </a:pPr>
            <a:r>
              <a:rPr lang="en-US" sz="2800">
                <a:solidFill>
                  <a:srgbClr val="FFFFFF"/>
                </a:solidFill>
                <a:latin typeface="Montserrat"/>
              </a:rPr>
              <a:t>Detection distance: 2cm ~ 450cm.</a:t>
            </a:r>
          </a:p>
          <a:p>
            <a:pPr algn="just">
              <a:lnSpc>
                <a:spcPts val="3920"/>
              </a:lnSpc>
            </a:pPr>
            <a:r>
              <a:rPr lang="en-US" sz="2800">
                <a:solidFill>
                  <a:srgbClr val="FFFFFF"/>
                </a:solidFill>
                <a:latin typeface="Montserrat"/>
              </a:rPr>
              <a:t>High precision: Up to 3mm</a:t>
            </a:r>
          </a:p>
          <a:p>
            <a:pPr algn="just">
              <a:lnSpc>
                <a:spcPts val="3920"/>
              </a:lnSpc>
            </a:pPr>
            <a:endParaRPr lang="en-US" sz="2800">
              <a:solidFill>
                <a:srgbClr val="FFFFFF"/>
              </a:solidFill>
              <a:latin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6759" y="0"/>
            <a:ext cx="9641241" cy="10287000"/>
          </a:xfrm>
          <a:prstGeom prst="rect">
            <a:avLst/>
          </a:prstGeom>
          <a:solidFill>
            <a:srgbClr val="598BCD"/>
          </a:solidFill>
        </p:spPr>
      </p:sp>
      <p:sp>
        <p:nvSpPr>
          <p:cNvPr id="3" name="Freeform 3"/>
          <p:cNvSpPr/>
          <p:nvPr/>
        </p:nvSpPr>
        <p:spPr>
          <a:xfrm>
            <a:off x="5308421" y="464456"/>
            <a:ext cx="3119073" cy="2733088"/>
          </a:xfrm>
          <a:custGeom>
            <a:avLst/>
            <a:gdLst/>
            <a:ahLst/>
            <a:cxnLst/>
            <a:rect l="l" t="t" r="r" b="b"/>
            <a:pathLst>
              <a:path w="3119073" h="2733088">
                <a:moveTo>
                  <a:pt x="0" y="0"/>
                </a:moveTo>
                <a:lnTo>
                  <a:pt x="3119073" y="0"/>
                </a:lnTo>
                <a:lnTo>
                  <a:pt x="3119073" y="2733088"/>
                </a:lnTo>
                <a:lnTo>
                  <a:pt x="0" y="27330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5164731" y="2975844"/>
            <a:ext cx="2086954" cy="521739"/>
          </a:xfrm>
          <a:custGeom>
            <a:avLst/>
            <a:gdLst/>
            <a:ahLst/>
            <a:cxnLst/>
            <a:rect l="l" t="t" r="r" b="b"/>
            <a:pathLst>
              <a:path w="2086954" h="521739">
                <a:moveTo>
                  <a:pt x="0" y="0"/>
                </a:moveTo>
                <a:lnTo>
                  <a:pt x="2086954" y="0"/>
                </a:lnTo>
                <a:lnTo>
                  <a:pt x="2086954" y="521738"/>
                </a:lnTo>
                <a:lnTo>
                  <a:pt x="0" y="521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7259300" y="4663461"/>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9371772" y="925830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316742" y="2576964"/>
            <a:ext cx="5551215" cy="5551215"/>
          </a:xfrm>
          <a:custGeom>
            <a:avLst/>
            <a:gdLst/>
            <a:ahLst/>
            <a:cxnLst/>
            <a:rect l="l" t="t" r="r" b="b"/>
            <a:pathLst>
              <a:path w="5551215" h="5551215">
                <a:moveTo>
                  <a:pt x="0" y="0"/>
                </a:moveTo>
                <a:lnTo>
                  <a:pt x="5551215" y="0"/>
                </a:lnTo>
                <a:lnTo>
                  <a:pt x="5551215" y="5551215"/>
                </a:lnTo>
                <a:lnTo>
                  <a:pt x="0" y="5551215"/>
                </a:lnTo>
                <a:lnTo>
                  <a:pt x="0" y="0"/>
                </a:lnTo>
                <a:close/>
              </a:path>
            </a:pathLst>
          </a:custGeom>
          <a:blipFill>
            <a:blip r:embed="rId8"/>
            <a:stretch>
              <a:fillRect/>
            </a:stretch>
          </a:blipFill>
        </p:spPr>
      </p:sp>
      <p:sp>
        <p:nvSpPr>
          <p:cNvPr id="8" name="TextBox 8"/>
          <p:cNvSpPr txBox="1"/>
          <p:nvPr/>
        </p:nvSpPr>
        <p:spPr>
          <a:xfrm>
            <a:off x="9371772" y="1104900"/>
            <a:ext cx="6920537" cy="72610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L298N</a:t>
            </a:r>
          </a:p>
        </p:txBody>
      </p:sp>
      <p:sp>
        <p:nvSpPr>
          <p:cNvPr id="9" name="TextBox 9"/>
          <p:cNvSpPr txBox="1"/>
          <p:nvPr/>
        </p:nvSpPr>
        <p:spPr>
          <a:xfrm>
            <a:off x="9371772" y="2422546"/>
            <a:ext cx="6656818" cy="49295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Main control chip: L298N</a:t>
            </a:r>
          </a:p>
          <a:p>
            <a:pPr algn="just">
              <a:lnSpc>
                <a:spcPts val="3920"/>
              </a:lnSpc>
            </a:pPr>
            <a:r>
              <a:rPr lang="en-US" sz="2800">
                <a:solidFill>
                  <a:srgbClr val="FFFFFF"/>
                </a:solidFill>
                <a:latin typeface="Montserrat"/>
              </a:rPr>
              <a:t>Logic voltage: 5 VDC</a:t>
            </a:r>
          </a:p>
          <a:p>
            <a:pPr algn="just">
              <a:lnSpc>
                <a:spcPts val="3920"/>
              </a:lnSpc>
            </a:pPr>
            <a:r>
              <a:rPr lang="en-US" sz="2800">
                <a:solidFill>
                  <a:srgbClr val="FFFFFF"/>
                </a:solidFill>
                <a:latin typeface="Montserrat"/>
              </a:rPr>
              <a:t>Power: 5~35 VDC</a:t>
            </a:r>
          </a:p>
          <a:p>
            <a:pPr algn="just">
              <a:lnSpc>
                <a:spcPts val="3920"/>
              </a:lnSpc>
            </a:pPr>
            <a:r>
              <a:rPr lang="en-US" sz="2800">
                <a:solidFill>
                  <a:srgbClr val="FFFFFF"/>
                </a:solidFill>
                <a:latin typeface="Montserrat"/>
              </a:rPr>
              <a:t>Logic current: 0~36 mA</a:t>
            </a:r>
          </a:p>
          <a:p>
            <a:pPr algn="just">
              <a:lnSpc>
                <a:spcPts val="3920"/>
              </a:lnSpc>
            </a:pPr>
            <a:r>
              <a:rPr lang="en-US" sz="2800">
                <a:solidFill>
                  <a:srgbClr val="FFFFFF"/>
                </a:solidFill>
                <a:latin typeface="Montserrat"/>
              </a:rPr>
              <a:t>Control current: 2A (MAX 1 single H-bridge)</a:t>
            </a:r>
          </a:p>
          <a:p>
            <a:pPr algn="just">
              <a:lnSpc>
                <a:spcPts val="3920"/>
              </a:lnSpc>
            </a:pPr>
            <a:r>
              <a:rPr lang="en-US" sz="2800">
                <a:solidFill>
                  <a:srgbClr val="FFFFFF"/>
                </a:solidFill>
                <a:latin typeface="Montserrat"/>
              </a:rPr>
              <a:t>Storage temperature: -20℃ to +135℃</a:t>
            </a:r>
          </a:p>
          <a:p>
            <a:pPr algn="just">
              <a:lnSpc>
                <a:spcPts val="3920"/>
              </a:lnSpc>
            </a:pPr>
            <a:r>
              <a:rPr lang="en-US" sz="2800">
                <a:solidFill>
                  <a:srgbClr val="FFFFFF"/>
                </a:solidFill>
                <a:latin typeface="Montserrat"/>
              </a:rPr>
              <a:t>Maximum power: 25W</a:t>
            </a:r>
          </a:p>
          <a:p>
            <a:pPr algn="just">
              <a:lnSpc>
                <a:spcPts val="3920"/>
              </a:lnSpc>
            </a:pPr>
            <a:r>
              <a:rPr lang="en-US" sz="2800">
                <a:solidFill>
                  <a:srgbClr val="FFFFFF"/>
                </a:solidFill>
                <a:latin typeface="Montserrat"/>
              </a:rPr>
              <a:t>Dimensions: 43 x 43 x 27mm</a:t>
            </a:r>
          </a:p>
          <a:p>
            <a:pPr algn="just">
              <a:lnSpc>
                <a:spcPts val="3920"/>
              </a:lnSpc>
            </a:pPr>
            <a:endParaRPr lang="en-US" sz="2800">
              <a:solidFill>
                <a:srgbClr val="FFFFFF"/>
              </a:solidFill>
              <a:latin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6759" y="0"/>
            <a:ext cx="9641241" cy="10287000"/>
          </a:xfrm>
          <a:prstGeom prst="rect">
            <a:avLst/>
          </a:prstGeom>
          <a:solidFill>
            <a:srgbClr val="598BCD"/>
          </a:solidFill>
        </p:spPr>
      </p:sp>
      <p:sp>
        <p:nvSpPr>
          <p:cNvPr id="3" name="Freeform 3"/>
          <p:cNvSpPr/>
          <p:nvPr/>
        </p:nvSpPr>
        <p:spPr>
          <a:xfrm>
            <a:off x="5308421" y="464456"/>
            <a:ext cx="3119073" cy="2733088"/>
          </a:xfrm>
          <a:custGeom>
            <a:avLst/>
            <a:gdLst/>
            <a:ahLst/>
            <a:cxnLst/>
            <a:rect l="l" t="t" r="r" b="b"/>
            <a:pathLst>
              <a:path w="3119073" h="2733088">
                <a:moveTo>
                  <a:pt x="0" y="0"/>
                </a:moveTo>
                <a:lnTo>
                  <a:pt x="3119073" y="0"/>
                </a:lnTo>
                <a:lnTo>
                  <a:pt x="3119073" y="2733088"/>
                </a:lnTo>
                <a:lnTo>
                  <a:pt x="0" y="27330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5164731" y="2975844"/>
            <a:ext cx="2086954" cy="521739"/>
          </a:xfrm>
          <a:custGeom>
            <a:avLst/>
            <a:gdLst/>
            <a:ahLst/>
            <a:cxnLst/>
            <a:rect l="l" t="t" r="r" b="b"/>
            <a:pathLst>
              <a:path w="2086954" h="521739">
                <a:moveTo>
                  <a:pt x="0" y="0"/>
                </a:moveTo>
                <a:lnTo>
                  <a:pt x="2086954" y="0"/>
                </a:lnTo>
                <a:lnTo>
                  <a:pt x="2086954" y="521738"/>
                </a:lnTo>
                <a:lnTo>
                  <a:pt x="0" y="521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7259300" y="4663461"/>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9371772" y="925830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686067" y="1305031"/>
            <a:ext cx="6716860" cy="6716860"/>
          </a:xfrm>
          <a:custGeom>
            <a:avLst/>
            <a:gdLst/>
            <a:ahLst/>
            <a:cxnLst/>
            <a:rect l="l" t="t" r="r" b="b"/>
            <a:pathLst>
              <a:path w="6716860" h="6716860">
                <a:moveTo>
                  <a:pt x="0" y="0"/>
                </a:moveTo>
                <a:lnTo>
                  <a:pt x="6716860" y="0"/>
                </a:lnTo>
                <a:lnTo>
                  <a:pt x="6716860" y="6716859"/>
                </a:lnTo>
                <a:lnTo>
                  <a:pt x="0" y="6716859"/>
                </a:lnTo>
                <a:lnTo>
                  <a:pt x="0" y="0"/>
                </a:lnTo>
                <a:close/>
              </a:path>
            </a:pathLst>
          </a:custGeom>
          <a:blipFill>
            <a:blip r:embed="rId8"/>
            <a:stretch>
              <a:fillRect/>
            </a:stretch>
          </a:blipFill>
        </p:spPr>
      </p:sp>
      <p:sp>
        <p:nvSpPr>
          <p:cNvPr id="8" name="TextBox 8"/>
          <p:cNvSpPr txBox="1"/>
          <p:nvPr/>
        </p:nvSpPr>
        <p:spPr>
          <a:xfrm>
            <a:off x="9371772" y="1104900"/>
            <a:ext cx="6920537" cy="72610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POWER SUPPLY</a:t>
            </a:r>
          </a:p>
        </p:txBody>
      </p:sp>
      <p:sp>
        <p:nvSpPr>
          <p:cNvPr id="9" name="TextBox 9"/>
          <p:cNvSpPr txBox="1"/>
          <p:nvPr/>
        </p:nvSpPr>
        <p:spPr>
          <a:xfrm>
            <a:off x="9371772" y="2422546"/>
            <a:ext cx="7580641" cy="14624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14-16V power source: 4 batteries.</a:t>
            </a:r>
          </a:p>
          <a:p>
            <a:pPr algn="just">
              <a:lnSpc>
                <a:spcPts val="3920"/>
              </a:lnSpc>
            </a:pPr>
            <a:r>
              <a:rPr lang="en-US" sz="2800">
                <a:solidFill>
                  <a:srgbClr val="FFFFFF"/>
                </a:solidFill>
                <a:latin typeface="Montserrat"/>
              </a:rPr>
              <a:t>Rechargeable Battery 3.7/4.2V 6800mAh.</a:t>
            </a:r>
          </a:p>
          <a:p>
            <a:pPr algn="just">
              <a:lnSpc>
                <a:spcPts val="3920"/>
              </a:lnSpc>
            </a:pPr>
            <a:r>
              <a:rPr lang="en-US" sz="2800">
                <a:solidFill>
                  <a:srgbClr val="FFFFFF"/>
                </a:solidFill>
                <a:latin typeface="Montserrat"/>
              </a:rPr>
              <a:t>5V voltage regulator circuit uses LM2976.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6235999" y="-10802272"/>
            <a:ext cx="6126199" cy="18598198"/>
          </a:xfrm>
          <a:prstGeom prst="rect">
            <a:avLst/>
          </a:prstGeom>
          <a:solidFill>
            <a:srgbClr val="598BCD"/>
          </a:solidFill>
        </p:spPr>
      </p:sp>
      <p:sp>
        <p:nvSpPr>
          <p:cNvPr id="3" name="Freeform 3"/>
          <p:cNvSpPr/>
          <p:nvPr/>
        </p:nvSpPr>
        <p:spPr>
          <a:xfrm>
            <a:off x="9309092" y="9060000"/>
            <a:ext cx="1205132" cy="1403356"/>
          </a:xfrm>
          <a:custGeom>
            <a:avLst/>
            <a:gdLst/>
            <a:ahLst/>
            <a:cxnLst/>
            <a:rect l="l" t="t" r="r" b="b"/>
            <a:pathLst>
              <a:path w="1205132" h="1403356">
                <a:moveTo>
                  <a:pt x="0" y="0"/>
                </a:moveTo>
                <a:lnTo>
                  <a:pt x="1205131" y="0"/>
                </a:lnTo>
                <a:lnTo>
                  <a:pt x="1205131"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6925233" y="76918"/>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5447942" y="76918"/>
            <a:ext cx="1239333" cy="1443182"/>
          </a:xfrm>
          <a:custGeom>
            <a:avLst/>
            <a:gdLst/>
            <a:ahLst/>
            <a:cxnLst/>
            <a:rect l="l" t="t" r="r" b="b"/>
            <a:pathLst>
              <a:path w="1239333" h="1443182">
                <a:moveTo>
                  <a:pt x="0" y="0"/>
                </a:moveTo>
                <a:lnTo>
                  <a:pt x="1239332" y="0"/>
                </a:lnTo>
                <a:lnTo>
                  <a:pt x="1239332" y="1443182"/>
                </a:lnTo>
                <a:lnTo>
                  <a:pt x="0" y="14431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8328738" y="2564694"/>
            <a:ext cx="9436993" cy="6495305"/>
          </a:xfrm>
          <a:custGeom>
            <a:avLst/>
            <a:gdLst/>
            <a:ahLst/>
            <a:cxnLst/>
            <a:rect l="l" t="t" r="r" b="b"/>
            <a:pathLst>
              <a:path w="9436993" h="6495305">
                <a:moveTo>
                  <a:pt x="0" y="0"/>
                </a:moveTo>
                <a:lnTo>
                  <a:pt x="9436993" y="0"/>
                </a:lnTo>
                <a:lnTo>
                  <a:pt x="9436993" y="6495306"/>
                </a:lnTo>
                <a:lnTo>
                  <a:pt x="0" y="6495306"/>
                </a:lnTo>
                <a:lnTo>
                  <a:pt x="0" y="0"/>
                </a:lnTo>
                <a:close/>
              </a:path>
            </a:pathLst>
          </a:custGeom>
          <a:blipFill>
            <a:blip r:embed="rId6"/>
            <a:stretch>
              <a:fillRect/>
            </a:stretch>
          </a:blipFill>
        </p:spPr>
      </p:sp>
      <p:sp>
        <p:nvSpPr>
          <p:cNvPr id="7" name="Freeform 7"/>
          <p:cNvSpPr/>
          <p:nvPr/>
        </p:nvSpPr>
        <p:spPr>
          <a:xfrm>
            <a:off x="1028700" y="2426830"/>
            <a:ext cx="6954859" cy="7048472"/>
          </a:xfrm>
          <a:custGeom>
            <a:avLst/>
            <a:gdLst/>
            <a:ahLst/>
            <a:cxnLst/>
            <a:rect l="l" t="t" r="r" b="b"/>
            <a:pathLst>
              <a:path w="6954859" h="7048472">
                <a:moveTo>
                  <a:pt x="0" y="0"/>
                </a:moveTo>
                <a:lnTo>
                  <a:pt x="6954859" y="0"/>
                </a:lnTo>
                <a:lnTo>
                  <a:pt x="6954859" y="7048472"/>
                </a:lnTo>
                <a:lnTo>
                  <a:pt x="0" y="7048472"/>
                </a:lnTo>
                <a:lnTo>
                  <a:pt x="0" y="0"/>
                </a:lnTo>
                <a:close/>
              </a:path>
            </a:pathLst>
          </a:custGeom>
          <a:blipFill>
            <a:blip r:embed="rId7"/>
            <a:stretch>
              <a:fillRect/>
            </a:stretch>
          </a:blipFill>
        </p:spPr>
      </p:sp>
      <p:sp>
        <p:nvSpPr>
          <p:cNvPr id="8" name="TextBox 8"/>
          <p:cNvSpPr txBox="1"/>
          <p:nvPr/>
        </p:nvSpPr>
        <p:spPr>
          <a:xfrm>
            <a:off x="1028700" y="453646"/>
            <a:ext cx="5219700" cy="705321"/>
          </a:xfrm>
          <a:prstGeom prst="rect">
            <a:avLst/>
          </a:prstGeom>
        </p:spPr>
        <p:txBody>
          <a:bodyPr wrap="square" lIns="0" tIns="0" rIns="0" bIns="0" rtlCol="0" anchor="t">
            <a:spAutoFit/>
          </a:bodyPr>
          <a:lstStyle/>
          <a:p>
            <a:pPr algn="ctr">
              <a:lnSpc>
                <a:spcPts val="5475"/>
              </a:lnSpc>
              <a:spcBef>
                <a:spcPct val="0"/>
              </a:spcBef>
            </a:pPr>
            <a:r>
              <a:rPr lang="en-US" sz="7200" dirty="0">
                <a:solidFill>
                  <a:srgbClr val="000000"/>
                </a:solidFill>
                <a:latin typeface="Montserrat Classic Bold"/>
              </a:rPr>
              <a:t>Model car</a:t>
            </a:r>
          </a:p>
        </p:txBody>
      </p:sp>
      <p:sp>
        <p:nvSpPr>
          <p:cNvPr id="9" name="TextBox 9"/>
          <p:cNvSpPr txBox="1"/>
          <p:nvPr/>
        </p:nvSpPr>
        <p:spPr>
          <a:xfrm>
            <a:off x="12736905" y="9799778"/>
            <a:ext cx="1533337" cy="404842"/>
          </a:xfrm>
          <a:prstGeom prst="rect">
            <a:avLst/>
          </a:prstGeom>
        </p:spPr>
        <p:txBody>
          <a:bodyPr lIns="0" tIns="0" rIns="0" bIns="0" rtlCol="0" anchor="t">
            <a:spAutoFit/>
          </a:bodyPr>
          <a:lstStyle/>
          <a:p>
            <a:pPr algn="ctr">
              <a:lnSpc>
                <a:spcPts val="3022"/>
              </a:lnSpc>
              <a:spcBef>
                <a:spcPct val="0"/>
              </a:spcBef>
            </a:pPr>
            <a:r>
              <a:rPr lang="en-US" sz="2906">
                <a:solidFill>
                  <a:srgbClr val="000000"/>
                </a:solidFill>
                <a:latin typeface="Montserrat Classic"/>
              </a:rPr>
              <a:t>Left side</a:t>
            </a:r>
          </a:p>
        </p:txBody>
      </p:sp>
      <p:sp>
        <p:nvSpPr>
          <p:cNvPr id="10" name="TextBox 10"/>
          <p:cNvSpPr txBox="1"/>
          <p:nvPr/>
        </p:nvSpPr>
        <p:spPr>
          <a:xfrm>
            <a:off x="3853056" y="9799778"/>
            <a:ext cx="1825685" cy="404842"/>
          </a:xfrm>
          <a:prstGeom prst="rect">
            <a:avLst/>
          </a:prstGeom>
        </p:spPr>
        <p:txBody>
          <a:bodyPr lIns="0" tIns="0" rIns="0" bIns="0" rtlCol="0" anchor="t">
            <a:spAutoFit/>
          </a:bodyPr>
          <a:lstStyle/>
          <a:p>
            <a:pPr algn="ctr">
              <a:lnSpc>
                <a:spcPts val="3022"/>
              </a:lnSpc>
              <a:spcBef>
                <a:spcPct val="0"/>
              </a:spcBef>
            </a:pPr>
            <a:r>
              <a:rPr lang="en-US" sz="2906">
                <a:solidFill>
                  <a:srgbClr val="000000"/>
                </a:solidFill>
                <a:latin typeface="Montserrat Classic"/>
              </a:rPr>
              <a:t>Front side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679577"/>
            <a:ext cx="18288000" cy="2607423"/>
          </a:xfrm>
          <a:prstGeom prst="rect">
            <a:avLst/>
          </a:prstGeom>
          <a:solidFill>
            <a:srgbClr val="598BCD"/>
          </a:solidFill>
        </p:spPr>
      </p:sp>
      <p:sp>
        <p:nvSpPr>
          <p:cNvPr id="3" name="Freeform 3"/>
          <p:cNvSpPr/>
          <p:nvPr/>
        </p:nvSpPr>
        <p:spPr>
          <a:xfrm>
            <a:off x="15974281" y="8983288"/>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AutoShape 4"/>
          <p:cNvSpPr/>
          <p:nvPr/>
        </p:nvSpPr>
        <p:spPr>
          <a:xfrm>
            <a:off x="0" y="2536077"/>
            <a:ext cx="18288000" cy="2607423"/>
          </a:xfrm>
          <a:prstGeom prst="rect">
            <a:avLst/>
          </a:prstGeom>
          <a:solidFill>
            <a:srgbClr val="598BCD"/>
          </a:solidFill>
        </p:spPr>
      </p:sp>
      <p:sp>
        <p:nvSpPr>
          <p:cNvPr id="5" name="AutoShape 5"/>
          <p:cNvSpPr/>
          <p:nvPr/>
        </p:nvSpPr>
        <p:spPr>
          <a:xfrm>
            <a:off x="-166255" y="5072154"/>
            <a:ext cx="18288000" cy="2607423"/>
          </a:xfrm>
          <a:prstGeom prst="rect">
            <a:avLst/>
          </a:prstGeom>
          <a:solidFill>
            <a:srgbClr val="598BCD"/>
          </a:solidFill>
        </p:spPr>
      </p:sp>
      <p:sp>
        <p:nvSpPr>
          <p:cNvPr id="6" name="AutoShape 6"/>
          <p:cNvSpPr/>
          <p:nvPr/>
        </p:nvSpPr>
        <p:spPr>
          <a:xfrm>
            <a:off x="0" y="1584000"/>
            <a:ext cx="18288000" cy="2607423"/>
          </a:xfrm>
          <a:prstGeom prst="rect">
            <a:avLst/>
          </a:prstGeom>
          <a:solidFill>
            <a:srgbClr val="598BCD"/>
          </a:solidFill>
        </p:spPr>
      </p:sp>
      <p:sp>
        <p:nvSpPr>
          <p:cNvPr id="7" name="Freeform 7"/>
          <p:cNvSpPr/>
          <p:nvPr/>
        </p:nvSpPr>
        <p:spPr>
          <a:xfrm>
            <a:off x="2666476" y="1584000"/>
            <a:ext cx="12389783" cy="8703000"/>
          </a:xfrm>
          <a:custGeom>
            <a:avLst/>
            <a:gdLst/>
            <a:ahLst/>
            <a:cxnLst/>
            <a:rect l="l" t="t" r="r" b="b"/>
            <a:pathLst>
              <a:path w="12389783" h="8703000">
                <a:moveTo>
                  <a:pt x="0" y="0"/>
                </a:moveTo>
                <a:lnTo>
                  <a:pt x="12389783" y="0"/>
                </a:lnTo>
                <a:lnTo>
                  <a:pt x="12389783" y="8703000"/>
                </a:lnTo>
                <a:lnTo>
                  <a:pt x="0" y="8703000"/>
                </a:lnTo>
                <a:lnTo>
                  <a:pt x="0" y="0"/>
                </a:lnTo>
                <a:close/>
              </a:path>
            </a:pathLst>
          </a:custGeom>
          <a:blipFill>
            <a:blip r:embed="rId4"/>
            <a:stretch>
              <a:fillRect/>
            </a:stretch>
          </a:blipFill>
        </p:spPr>
      </p:sp>
      <p:sp>
        <p:nvSpPr>
          <p:cNvPr id="8" name="TextBox 8"/>
          <p:cNvSpPr txBox="1"/>
          <p:nvPr/>
        </p:nvSpPr>
        <p:spPr>
          <a:xfrm>
            <a:off x="-166255" y="255270"/>
            <a:ext cx="18055244" cy="1584960"/>
          </a:xfrm>
          <a:prstGeom prst="rect">
            <a:avLst/>
          </a:prstGeom>
        </p:spPr>
        <p:txBody>
          <a:bodyPr lIns="0" tIns="0" rIns="0" bIns="0" rtlCol="0" anchor="t">
            <a:spAutoFit/>
          </a:bodyPr>
          <a:lstStyle/>
          <a:p>
            <a:pPr marL="647700" lvl="1" indent="-323850" algn="ctr">
              <a:lnSpc>
                <a:spcPts val="3120"/>
              </a:lnSpc>
              <a:buFont typeface="Arial"/>
              <a:buChar char="•"/>
            </a:pPr>
            <a:r>
              <a:rPr lang="en-US" sz="3000">
                <a:solidFill>
                  <a:srgbClr val="000000"/>
                </a:solidFill>
                <a:latin typeface="Montserrat Classic Bold"/>
              </a:rPr>
              <a:t>Power block design:</a:t>
            </a:r>
          </a:p>
          <a:p>
            <a:pPr algn="ctr">
              <a:lnSpc>
                <a:spcPts val="3120"/>
              </a:lnSpc>
              <a:spcBef>
                <a:spcPct val="0"/>
              </a:spcBef>
            </a:pPr>
            <a:r>
              <a:rPr lang="en-US" sz="3000">
                <a:solidFill>
                  <a:srgbClr val="000000"/>
                </a:solidFill>
                <a:latin typeface="Montserrat Classic"/>
              </a:rPr>
              <a:t>With the 14.8-16.8V source taken from 4 batteries, the voltage is lowered to 5V through STM32 and 3V3 through the ultrasonic sensor.</a:t>
            </a:r>
          </a:p>
          <a:p>
            <a:pPr algn="ctr">
              <a:lnSpc>
                <a:spcPts val="3120"/>
              </a:lnSpc>
              <a:spcBef>
                <a:spcPct val="0"/>
              </a:spcBef>
            </a:pPr>
            <a:endParaRPr lang="en-US" sz="3000">
              <a:solidFill>
                <a:srgbClr val="000000"/>
              </a:solidFill>
              <a:latin typeface="Montserrat Class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178690" cy="10287000"/>
          </a:xfrm>
          <a:prstGeom prst="rect">
            <a:avLst/>
          </a:prstGeom>
          <a:solidFill>
            <a:srgbClr val="598BCD"/>
          </a:solidFill>
        </p:spPr>
      </p:sp>
      <p:sp>
        <p:nvSpPr>
          <p:cNvPr id="3" name="Freeform 3"/>
          <p:cNvSpPr/>
          <p:nvPr/>
        </p:nvSpPr>
        <p:spPr>
          <a:xfrm>
            <a:off x="7246947" y="1251339"/>
            <a:ext cx="10755541" cy="7784323"/>
          </a:xfrm>
          <a:custGeom>
            <a:avLst/>
            <a:gdLst/>
            <a:ahLst/>
            <a:cxnLst/>
            <a:rect l="l" t="t" r="r" b="b"/>
            <a:pathLst>
              <a:path w="10755541" h="7784323">
                <a:moveTo>
                  <a:pt x="0" y="0"/>
                </a:moveTo>
                <a:lnTo>
                  <a:pt x="10755541" y="0"/>
                </a:lnTo>
                <a:lnTo>
                  <a:pt x="10755541" y="7784322"/>
                </a:lnTo>
                <a:lnTo>
                  <a:pt x="0" y="778432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76432" y="78549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6297551" y="-152017"/>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6054168" y="9035661"/>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208785" y="3530050"/>
            <a:ext cx="7761120" cy="2551190"/>
          </a:xfrm>
          <a:prstGeom prst="rect">
            <a:avLst/>
          </a:prstGeom>
        </p:spPr>
        <p:txBody>
          <a:bodyPr lIns="0" tIns="0" rIns="0" bIns="0" rtlCol="0" anchor="t">
            <a:spAutoFit/>
          </a:bodyPr>
          <a:lstStyle/>
          <a:p>
            <a:pPr>
              <a:lnSpc>
                <a:spcPts val="6552"/>
              </a:lnSpc>
            </a:pPr>
            <a:r>
              <a:rPr lang="en-US" sz="7200">
                <a:solidFill>
                  <a:srgbClr val="FFFFFF"/>
                </a:solidFill>
                <a:latin typeface="Montserrat Ultra-Bold"/>
              </a:rPr>
              <a:t>INTRODUCTION</a:t>
            </a:r>
          </a:p>
          <a:p>
            <a:pPr>
              <a:lnSpc>
                <a:spcPts val="6552"/>
              </a:lnSpc>
            </a:pPr>
            <a:r>
              <a:rPr lang="en-US" sz="7200">
                <a:solidFill>
                  <a:srgbClr val="FFFFFF"/>
                </a:solidFill>
                <a:latin typeface="Montserrat Ultra-Bold"/>
              </a:rPr>
              <a:t>TO CONTROL PID </a:t>
            </a:r>
          </a:p>
        </p:txBody>
      </p:sp>
      <p:sp>
        <p:nvSpPr>
          <p:cNvPr id="8" name="TextBox 8"/>
          <p:cNvSpPr txBox="1"/>
          <p:nvPr/>
        </p:nvSpPr>
        <p:spPr>
          <a:xfrm>
            <a:off x="1426338" y="6852766"/>
            <a:ext cx="2779718" cy="339533"/>
          </a:xfrm>
          <a:prstGeom prst="rect">
            <a:avLst/>
          </a:prstGeom>
        </p:spPr>
        <p:txBody>
          <a:bodyPr lIns="0" tIns="0" rIns="0" bIns="0" rtlCol="0" anchor="t">
            <a:spAutoFit/>
          </a:bodyPr>
          <a:lstStyle/>
          <a:p>
            <a:pPr algn="ctr">
              <a:lnSpc>
                <a:spcPts val="2464"/>
              </a:lnSpc>
            </a:pPr>
            <a:r>
              <a:rPr lang="en-US" sz="2968">
                <a:solidFill>
                  <a:srgbClr val="598BCD"/>
                </a:solidFill>
                <a:latin typeface="Montserrat Ultra-Bold"/>
              </a:rPr>
              <a:t>SLIDE NOW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843521" y="1761445"/>
            <a:ext cx="14743250" cy="8971736"/>
          </a:xfrm>
          <a:prstGeom prst="rect">
            <a:avLst/>
          </a:prstGeom>
          <a:solidFill>
            <a:srgbClr val="598BCD"/>
          </a:solidFill>
        </p:spPr>
      </p:sp>
      <p:sp>
        <p:nvSpPr>
          <p:cNvPr id="3" name="TextBox 3"/>
          <p:cNvSpPr txBox="1"/>
          <p:nvPr/>
        </p:nvSpPr>
        <p:spPr>
          <a:xfrm>
            <a:off x="5126254" y="710094"/>
            <a:ext cx="8705216" cy="726117"/>
          </a:xfrm>
          <a:prstGeom prst="rect">
            <a:avLst/>
          </a:prstGeom>
        </p:spPr>
        <p:txBody>
          <a:bodyPr lIns="0" tIns="0" rIns="0" bIns="0" rtlCol="0" anchor="t">
            <a:spAutoFit/>
          </a:bodyPr>
          <a:lstStyle/>
          <a:p>
            <a:pPr algn="ctr">
              <a:lnSpc>
                <a:spcPts val="5475"/>
              </a:lnSpc>
            </a:pPr>
            <a:r>
              <a:rPr lang="en-US" sz="5265">
                <a:solidFill>
                  <a:srgbClr val="123D76"/>
                </a:solidFill>
                <a:latin typeface="Montserrat Classic Bold"/>
              </a:rPr>
              <a:t>Something about PID</a:t>
            </a:r>
          </a:p>
        </p:txBody>
      </p:sp>
      <p:sp>
        <p:nvSpPr>
          <p:cNvPr id="4" name="TextBox 4"/>
          <p:cNvSpPr txBox="1"/>
          <p:nvPr/>
        </p:nvSpPr>
        <p:spPr>
          <a:xfrm>
            <a:off x="2253113" y="2570365"/>
            <a:ext cx="14451497" cy="3875043"/>
          </a:xfrm>
          <a:prstGeom prst="rect">
            <a:avLst/>
          </a:prstGeom>
        </p:spPr>
        <p:txBody>
          <a:bodyPr lIns="0" tIns="0" rIns="0" bIns="0" rtlCol="0" anchor="t">
            <a:spAutoFit/>
          </a:bodyPr>
          <a:lstStyle/>
          <a:p>
            <a:pPr marL="799509" lvl="1" indent="-399755">
              <a:lnSpc>
                <a:spcPts val="5184"/>
              </a:lnSpc>
              <a:buFont typeface="Arial"/>
              <a:buChar char="•"/>
            </a:pPr>
            <a:r>
              <a:rPr lang="en-US" sz="3703">
                <a:solidFill>
                  <a:srgbClr val="FFFFFF"/>
                </a:solidFill>
                <a:latin typeface="Montserrat"/>
              </a:rPr>
              <a:t>In order to achieve a statically stable gait, in spite of external forces and disturbances from the environment.</a:t>
            </a:r>
          </a:p>
          <a:p>
            <a:pPr marL="799509" lvl="1" indent="-399755">
              <a:lnSpc>
                <a:spcPts val="5184"/>
              </a:lnSpc>
              <a:buFont typeface="Arial"/>
              <a:buChar char="•"/>
            </a:pPr>
            <a:r>
              <a:rPr lang="en-US" sz="3703">
                <a:solidFill>
                  <a:srgbClr val="FFFFFF"/>
                </a:solidFill>
                <a:latin typeface="Montserrat"/>
              </a:rPr>
              <a:t>The basic idea behind a controller is to read a sensor, compare the sensor reading to the desired reading and then compute the actuator input required in order to reach the desired value. </a:t>
            </a:r>
          </a:p>
        </p:txBody>
      </p:sp>
      <p:sp>
        <p:nvSpPr>
          <p:cNvPr id="5" name="Freeform 5"/>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7259300" y="1429859"/>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10716437" y="6023670"/>
            <a:ext cx="5870334" cy="4263330"/>
          </a:xfrm>
          <a:custGeom>
            <a:avLst/>
            <a:gdLst/>
            <a:ahLst/>
            <a:cxnLst/>
            <a:rect l="l" t="t" r="r" b="b"/>
            <a:pathLst>
              <a:path w="5870334" h="4263330">
                <a:moveTo>
                  <a:pt x="0" y="0"/>
                </a:moveTo>
                <a:lnTo>
                  <a:pt x="5870334" y="0"/>
                </a:lnTo>
                <a:lnTo>
                  <a:pt x="5870334" y="4263330"/>
                </a:lnTo>
                <a:lnTo>
                  <a:pt x="0" y="426333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910121" y="3668757"/>
            <a:ext cx="4232721" cy="469138"/>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Disadvantage</a:t>
            </a:r>
          </a:p>
        </p:txBody>
      </p:sp>
      <p:sp>
        <p:nvSpPr>
          <p:cNvPr id="3" name="TextBox 3"/>
          <p:cNvSpPr txBox="1"/>
          <p:nvPr/>
        </p:nvSpPr>
        <p:spPr>
          <a:xfrm>
            <a:off x="11910121" y="4875321"/>
            <a:ext cx="4232721" cy="18103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FFFFFF"/>
                </a:solidFill>
                <a:latin typeface="Montserrat"/>
              </a:rPr>
              <a:t>For the algorithm to work, the beginning and end of the maze must be defined.</a:t>
            </a:r>
          </a:p>
        </p:txBody>
      </p:sp>
      <p:sp>
        <p:nvSpPr>
          <p:cNvPr id="4" name="Freeform 4"/>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7259300" y="1429859"/>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631266" y="2131536"/>
            <a:ext cx="14511576" cy="6594222"/>
          </a:xfrm>
          <a:custGeom>
            <a:avLst/>
            <a:gdLst/>
            <a:ahLst/>
            <a:cxnLst/>
            <a:rect l="l" t="t" r="r" b="b"/>
            <a:pathLst>
              <a:path w="14511576" h="6594222">
                <a:moveTo>
                  <a:pt x="0" y="0"/>
                </a:moveTo>
                <a:lnTo>
                  <a:pt x="14511576" y="0"/>
                </a:lnTo>
                <a:lnTo>
                  <a:pt x="14511576" y="6594222"/>
                </a:lnTo>
                <a:lnTo>
                  <a:pt x="0" y="6594222"/>
                </a:lnTo>
                <a:lnTo>
                  <a:pt x="0" y="0"/>
                </a:lnTo>
                <a:close/>
              </a:path>
            </a:pathLst>
          </a:custGeom>
          <a:blipFill>
            <a:blip r:embed="rId4"/>
            <a:stretch>
              <a:fillRect l="-2704" r="-2704"/>
            </a:stretch>
          </a:blipFill>
        </p:spPr>
      </p:sp>
      <p:sp>
        <p:nvSpPr>
          <p:cNvPr id="7" name="TextBox 7"/>
          <p:cNvSpPr txBox="1"/>
          <p:nvPr/>
        </p:nvSpPr>
        <p:spPr>
          <a:xfrm>
            <a:off x="5126254" y="710094"/>
            <a:ext cx="8705216" cy="726117"/>
          </a:xfrm>
          <a:prstGeom prst="rect">
            <a:avLst/>
          </a:prstGeom>
        </p:spPr>
        <p:txBody>
          <a:bodyPr lIns="0" tIns="0" rIns="0" bIns="0" rtlCol="0" anchor="t">
            <a:spAutoFit/>
          </a:bodyPr>
          <a:lstStyle/>
          <a:p>
            <a:pPr algn="ctr">
              <a:lnSpc>
                <a:spcPts val="5475"/>
              </a:lnSpc>
            </a:pPr>
            <a:r>
              <a:rPr lang="en-US" sz="5265">
                <a:solidFill>
                  <a:srgbClr val="123D76"/>
                </a:solidFill>
                <a:latin typeface="Montserrat Classic Bold"/>
              </a:rPr>
              <a:t>Something about PID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0109" y="0"/>
            <a:ext cx="13917891" cy="10287000"/>
          </a:xfrm>
          <a:prstGeom prst="rect">
            <a:avLst/>
          </a:prstGeom>
          <a:solidFill>
            <a:srgbClr val="598BCD"/>
          </a:solidFill>
        </p:spPr>
      </p:sp>
      <p:sp>
        <p:nvSpPr>
          <p:cNvPr id="3" name="Freeform 3"/>
          <p:cNvSpPr/>
          <p:nvPr/>
        </p:nvSpPr>
        <p:spPr>
          <a:xfrm>
            <a:off x="6620198" y="3559182"/>
            <a:ext cx="10285896" cy="5173561"/>
          </a:xfrm>
          <a:custGeom>
            <a:avLst/>
            <a:gdLst/>
            <a:ahLst/>
            <a:cxnLst/>
            <a:rect l="l" t="t" r="r" b="b"/>
            <a:pathLst>
              <a:path w="10285896" h="5173561">
                <a:moveTo>
                  <a:pt x="0" y="0"/>
                </a:moveTo>
                <a:lnTo>
                  <a:pt x="10285896" y="0"/>
                </a:lnTo>
                <a:lnTo>
                  <a:pt x="10285896" y="5173560"/>
                </a:lnTo>
                <a:lnTo>
                  <a:pt x="0" y="5173560"/>
                </a:lnTo>
                <a:lnTo>
                  <a:pt x="0" y="0"/>
                </a:lnTo>
                <a:close/>
              </a:path>
            </a:pathLst>
          </a:custGeom>
          <a:blipFill>
            <a:blip r:embed="rId2"/>
            <a:stretch>
              <a:fillRect/>
            </a:stretch>
          </a:blipFill>
        </p:spPr>
      </p:sp>
      <p:sp>
        <p:nvSpPr>
          <p:cNvPr id="4" name="Freeform 4"/>
          <p:cNvSpPr/>
          <p:nvPr/>
        </p:nvSpPr>
        <p:spPr>
          <a:xfrm>
            <a:off x="-201891" y="0"/>
            <a:ext cx="4572000" cy="10287000"/>
          </a:xfrm>
          <a:custGeom>
            <a:avLst/>
            <a:gdLst/>
            <a:ahLst/>
            <a:cxnLst/>
            <a:rect l="l" t="t" r="r" b="b"/>
            <a:pathLst>
              <a:path w="4572000" h="10287000">
                <a:moveTo>
                  <a:pt x="0" y="0"/>
                </a:moveTo>
                <a:lnTo>
                  <a:pt x="4572000" y="0"/>
                </a:lnTo>
                <a:lnTo>
                  <a:pt x="4572000" y="10287000"/>
                </a:lnTo>
                <a:lnTo>
                  <a:pt x="0" y="10287000"/>
                </a:lnTo>
                <a:lnTo>
                  <a:pt x="0" y="0"/>
                </a:lnTo>
                <a:close/>
              </a:path>
            </a:pathLst>
          </a:custGeom>
          <a:blipFill>
            <a:blip r:embed="rId3"/>
            <a:stretch>
              <a:fillRect/>
            </a:stretch>
          </a:blipFill>
        </p:spPr>
      </p:sp>
      <p:sp>
        <p:nvSpPr>
          <p:cNvPr id="5" name="Freeform 5"/>
          <p:cNvSpPr/>
          <p:nvPr/>
        </p:nvSpPr>
        <p:spPr>
          <a:xfrm>
            <a:off x="7279393" y="4539364"/>
            <a:ext cx="2149226" cy="658200"/>
          </a:xfrm>
          <a:custGeom>
            <a:avLst/>
            <a:gdLst/>
            <a:ahLst/>
            <a:cxnLst/>
            <a:rect l="l" t="t" r="r" b="b"/>
            <a:pathLst>
              <a:path w="2149226" h="658200">
                <a:moveTo>
                  <a:pt x="0" y="0"/>
                </a:moveTo>
                <a:lnTo>
                  <a:pt x="2149226" y="0"/>
                </a:lnTo>
                <a:lnTo>
                  <a:pt x="2149226" y="658201"/>
                </a:lnTo>
                <a:lnTo>
                  <a:pt x="0" y="658201"/>
                </a:lnTo>
                <a:lnTo>
                  <a:pt x="0" y="0"/>
                </a:lnTo>
                <a:close/>
              </a:path>
            </a:pathLst>
          </a:custGeom>
          <a:blipFill>
            <a:blip r:embed="rId4"/>
            <a:stretch>
              <a:fillRect/>
            </a:stretch>
          </a:blipFill>
        </p:spPr>
      </p:sp>
      <p:sp>
        <p:nvSpPr>
          <p:cNvPr id="6" name="Freeform 6"/>
          <p:cNvSpPr/>
          <p:nvPr/>
        </p:nvSpPr>
        <p:spPr>
          <a:xfrm>
            <a:off x="7677068" y="8038837"/>
            <a:ext cx="1869320" cy="490278"/>
          </a:xfrm>
          <a:custGeom>
            <a:avLst/>
            <a:gdLst/>
            <a:ahLst/>
            <a:cxnLst/>
            <a:rect l="l" t="t" r="r" b="b"/>
            <a:pathLst>
              <a:path w="1869320" h="490278">
                <a:moveTo>
                  <a:pt x="0" y="0"/>
                </a:moveTo>
                <a:lnTo>
                  <a:pt x="1869321" y="0"/>
                </a:lnTo>
                <a:lnTo>
                  <a:pt x="1869321" y="490278"/>
                </a:lnTo>
                <a:lnTo>
                  <a:pt x="0" y="490278"/>
                </a:lnTo>
                <a:lnTo>
                  <a:pt x="0" y="0"/>
                </a:lnTo>
                <a:close/>
              </a:path>
            </a:pathLst>
          </a:custGeom>
          <a:blipFill>
            <a:blip r:embed="rId5"/>
            <a:stretch>
              <a:fillRect l="-7069" r="-7069"/>
            </a:stretch>
          </a:blipFill>
        </p:spPr>
      </p:sp>
      <p:sp>
        <p:nvSpPr>
          <p:cNvPr id="7" name="Freeform 7"/>
          <p:cNvSpPr/>
          <p:nvPr/>
        </p:nvSpPr>
        <p:spPr>
          <a:xfrm>
            <a:off x="7677068" y="6145962"/>
            <a:ext cx="2074304" cy="687029"/>
          </a:xfrm>
          <a:custGeom>
            <a:avLst/>
            <a:gdLst/>
            <a:ahLst/>
            <a:cxnLst/>
            <a:rect l="l" t="t" r="r" b="b"/>
            <a:pathLst>
              <a:path w="2074304" h="687029">
                <a:moveTo>
                  <a:pt x="0" y="0"/>
                </a:moveTo>
                <a:lnTo>
                  <a:pt x="2074304" y="0"/>
                </a:lnTo>
                <a:lnTo>
                  <a:pt x="2074304" y="687029"/>
                </a:lnTo>
                <a:lnTo>
                  <a:pt x="0" y="687029"/>
                </a:lnTo>
                <a:lnTo>
                  <a:pt x="0" y="0"/>
                </a:lnTo>
                <a:close/>
              </a:path>
            </a:pathLst>
          </a:custGeom>
          <a:blipFill>
            <a:blip r:embed="rId5"/>
            <a:stretch>
              <a:fillRect l="-22068" r="-22068"/>
            </a:stretch>
          </a:blipFill>
        </p:spPr>
      </p:sp>
      <p:sp>
        <p:nvSpPr>
          <p:cNvPr id="8" name="Freeform 8"/>
          <p:cNvSpPr/>
          <p:nvPr/>
        </p:nvSpPr>
        <p:spPr>
          <a:xfrm>
            <a:off x="14370770" y="-2774912"/>
            <a:ext cx="5549825" cy="5549825"/>
          </a:xfrm>
          <a:custGeom>
            <a:avLst/>
            <a:gdLst/>
            <a:ahLst/>
            <a:cxnLst/>
            <a:rect l="l" t="t" r="r" b="b"/>
            <a:pathLst>
              <a:path w="5549825" h="5549825">
                <a:moveTo>
                  <a:pt x="0" y="0"/>
                </a:moveTo>
                <a:lnTo>
                  <a:pt x="5549825" y="0"/>
                </a:lnTo>
                <a:lnTo>
                  <a:pt x="5549825" y="5549824"/>
                </a:lnTo>
                <a:lnTo>
                  <a:pt x="0" y="5549824"/>
                </a:lnTo>
                <a:lnTo>
                  <a:pt x="0" y="0"/>
                </a:lnTo>
                <a:close/>
              </a:path>
            </a:pathLst>
          </a:custGeom>
          <a:blipFill>
            <a:blip r:embed="rId6"/>
            <a:stretch>
              <a:fillRect/>
            </a:stretch>
          </a:blipFill>
        </p:spPr>
      </p:sp>
      <p:sp>
        <p:nvSpPr>
          <p:cNvPr id="9" name="TextBox 9"/>
          <p:cNvSpPr txBox="1"/>
          <p:nvPr/>
        </p:nvSpPr>
        <p:spPr>
          <a:xfrm>
            <a:off x="6620198" y="2227271"/>
            <a:ext cx="7750572" cy="547641"/>
          </a:xfrm>
          <a:prstGeom prst="rect">
            <a:avLst/>
          </a:prstGeom>
        </p:spPr>
        <p:txBody>
          <a:bodyPr lIns="0" tIns="0" rIns="0" bIns="0" rtlCol="0" anchor="t">
            <a:spAutoFit/>
          </a:bodyPr>
          <a:lstStyle/>
          <a:p>
            <a:pPr algn="ctr">
              <a:lnSpc>
                <a:spcPts val="4141"/>
              </a:lnSpc>
              <a:spcBef>
                <a:spcPct val="0"/>
              </a:spcBef>
            </a:pPr>
            <a:r>
              <a:rPr lang="en-US" sz="3982">
                <a:solidFill>
                  <a:srgbClr val="FFFFFF"/>
                </a:solidFill>
                <a:latin typeface="Montserrat Classic Bold"/>
              </a:rPr>
              <a:t>Instructor: Dương Ngọc Hoàn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259300" y="1429859"/>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028700" y="1938345"/>
            <a:ext cx="15929775" cy="8348655"/>
          </a:xfrm>
          <a:custGeom>
            <a:avLst/>
            <a:gdLst/>
            <a:ahLst/>
            <a:cxnLst/>
            <a:rect l="l" t="t" r="r" b="b"/>
            <a:pathLst>
              <a:path w="15929775" h="8348655">
                <a:moveTo>
                  <a:pt x="0" y="0"/>
                </a:moveTo>
                <a:lnTo>
                  <a:pt x="15929775" y="0"/>
                </a:lnTo>
                <a:lnTo>
                  <a:pt x="15929775" y="8348655"/>
                </a:lnTo>
                <a:lnTo>
                  <a:pt x="0" y="8348655"/>
                </a:lnTo>
                <a:lnTo>
                  <a:pt x="0" y="0"/>
                </a:lnTo>
                <a:close/>
              </a:path>
            </a:pathLst>
          </a:custGeom>
          <a:blipFill>
            <a:blip r:embed="rId4"/>
            <a:stretch>
              <a:fillRect l="-1896" t="-17063" b="-11859"/>
            </a:stretch>
          </a:blipFill>
        </p:spPr>
      </p:sp>
      <p:sp>
        <p:nvSpPr>
          <p:cNvPr id="5" name="TextBox 5"/>
          <p:cNvSpPr txBox="1"/>
          <p:nvPr/>
        </p:nvSpPr>
        <p:spPr>
          <a:xfrm>
            <a:off x="11910121" y="3668757"/>
            <a:ext cx="4232721" cy="469138"/>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Disadvantage</a:t>
            </a:r>
          </a:p>
        </p:txBody>
      </p:sp>
      <p:sp>
        <p:nvSpPr>
          <p:cNvPr id="6" name="TextBox 6"/>
          <p:cNvSpPr txBox="1"/>
          <p:nvPr/>
        </p:nvSpPr>
        <p:spPr>
          <a:xfrm>
            <a:off x="5126254" y="757238"/>
            <a:ext cx="8705216" cy="1421442"/>
          </a:xfrm>
          <a:prstGeom prst="rect">
            <a:avLst/>
          </a:prstGeom>
        </p:spPr>
        <p:txBody>
          <a:bodyPr lIns="0" tIns="0" rIns="0" bIns="0" rtlCol="0" anchor="t">
            <a:spAutoFit/>
          </a:bodyPr>
          <a:lstStyle/>
          <a:p>
            <a:pPr algn="ctr">
              <a:lnSpc>
                <a:spcPts val="5475"/>
              </a:lnSpc>
            </a:pPr>
            <a:r>
              <a:rPr lang="en-US" sz="5265">
                <a:solidFill>
                  <a:srgbClr val="123D76"/>
                </a:solidFill>
                <a:latin typeface="Montserrat Classic Bold"/>
              </a:rPr>
              <a:t>Application PID about the project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259300" y="1429859"/>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820793" y="2564427"/>
            <a:ext cx="17041073" cy="7219006"/>
          </a:xfrm>
          <a:custGeom>
            <a:avLst/>
            <a:gdLst/>
            <a:ahLst/>
            <a:cxnLst/>
            <a:rect l="l" t="t" r="r" b="b"/>
            <a:pathLst>
              <a:path w="17041073" h="7219006">
                <a:moveTo>
                  <a:pt x="0" y="0"/>
                </a:moveTo>
                <a:lnTo>
                  <a:pt x="17041073" y="0"/>
                </a:lnTo>
                <a:lnTo>
                  <a:pt x="17041073" y="7219007"/>
                </a:lnTo>
                <a:lnTo>
                  <a:pt x="0" y="7219007"/>
                </a:lnTo>
                <a:lnTo>
                  <a:pt x="0" y="0"/>
                </a:lnTo>
                <a:close/>
              </a:path>
            </a:pathLst>
          </a:custGeom>
          <a:blipFill>
            <a:blip r:embed="rId4"/>
            <a:stretch>
              <a:fillRect t="-2213" b="-9188"/>
            </a:stretch>
          </a:blipFill>
        </p:spPr>
      </p:sp>
      <p:sp>
        <p:nvSpPr>
          <p:cNvPr id="5" name="TextBox 5"/>
          <p:cNvSpPr txBox="1"/>
          <p:nvPr/>
        </p:nvSpPr>
        <p:spPr>
          <a:xfrm>
            <a:off x="11910121" y="3668757"/>
            <a:ext cx="4232721" cy="469138"/>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Disadvantage</a:t>
            </a:r>
          </a:p>
        </p:txBody>
      </p:sp>
      <p:sp>
        <p:nvSpPr>
          <p:cNvPr id="6" name="TextBox 6"/>
          <p:cNvSpPr txBox="1"/>
          <p:nvPr/>
        </p:nvSpPr>
        <p:spPr>
          <a:xfrm>
            <a:off x="11910121" y="4875321"/>
            <a:ext cx="4232721" cy="18103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FFFFFF"/>
                </a:solidFill>
                <a:latin typeface="Montserrat"/>
              </a:rPr>
              <a:t>For the algorithm to work, the beginning and end of the maze must be defined.</a:t>
            </a:r>
          </a:p>
        </p:txBody>
      </p:sp>
      <p:sp>
        <p:nvSpPr>
          <p:cNvPr id="7" name="TextBox 7"/>
          <p:cNvSpPr txBox="1"/>
          <p:nvPr/>
        </p:nvSpPr>
        <p:spPr>
          <a:xfrm>
            <a:off x="5126254" y="710094"/>
            <a:ext cx="8705216" cy="726117"/>
          </a:xfrm>
          <a:prstGeom prst="rect">
            <a:avLst/>
          </a:prstGeom>
        </p:spPr>
        <p:txBody>
          <a:bodyPr lIns="0" tIns="0" rIns="0" bIns="0" rtlCol="0" anchor="t">
            <a:spAutoFit/>
          </a:bodyPr>
          <a:lstStyle/>
          <a:p>
            <a:pPr algn="ctr">
              <a:lnSpc>
                <a:spcPts val="5475"/>
              </a:lnSpc>
            </a:pPr>
            <a:r>
              <a:rPr lang="en-US" sz="5265">
                <a:solidFill>
                  <a:srgbClr val="123D76"/>
                </a:solidFill>
                <a:latin typeface="Montserrat Classic Bold"/>
              </a:rPr>
              <a:t>Tuning example PID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259300" y="1429859"/>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37205" y="1636397"/>
            <a:ext cx="17013589" cy="8229968"/>
          </a:xfrm>
          <a:custGeom>
            <a:avLst/>
            <a:gdLst/>
            <a:ahLst/>
            <a:cxnLst/>
            <a:rect l="l" t="t" r="r" b="b"/>
            <a:pathLst>
              <a:path w="17013589" h="8229968">
                <a:moveTo>
                  <a:pt x="0" y="0"/>
                </a:moveTo>
                <a:lnTo>
                  <a:pt x="17013590" y="0"/>
                </a:lnTo>
                <a:lnTo>
                  <a:pt x="17013590" y="8229968"/>
                </a:lnTo>
                <a:lnTo>
                  <a:pt x="0" y="8229968"/>
                </a:lnTo>
                <a:lnTo>
                  <a:pt x="0" y="0"/>
                </a:lnTo>
                <a:close/>
              </a:path>
            </a:pathLst>
          </a:custGeom>
          <a:blipFill>
            <a:blip r:embed="rId4"/>
            <a:stretch>
              <a:fillRect t="-25021" r="-422" b="-25021"/>
            </a:stretch>
          </a:blipFill>
        </p:spPr>
      </p:sp>
      <p:sp>
        <p:nvSpPr>
          <p:cNvPr id="5" name="TextBox 5"/>
          <p:cNvSpPr txBox="1"/>
          <p:nvPr/>
        </p:nvSpPr>
        <p:spPr>
          <a:xfrm>
            <a:off x="5126254" y="710094"/>
            <a:ext cx="8705216" cy="726117"/>
          </a:xfrm>
          <a:prstGeom prst="rect">
            <a:avLst/>
          </a:prstGeom>
        </p:spPr>
        <p:txBody>
          <a:bodyPr lIns="0" tIns="0" rIns="0" bIns="0" rtlCol="0" anchor="t">
            <a:spAutoFit/>
          </a:bodyPr>
          <a:lstStyle/>
          <a:p>
            <a:pPr algn="ctr">
              <a:lnSpc>
                <a:spcPts val="5475"/>
              </a:lnSpc>
            </a:pPr>
            <a:r>
              <a:rPr lang="en-US" sz="5265">
                <a:solidFill>
                  <a:srgbClr val="123D76"/>
                </a:solidFill>
                <a:latin typeface="Montserrat Classic Bold"/>
              </a:rPr>
              <a:t>Tuning example PID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843521" y="1761445"/>
            <a:ext cx="14743250" cy="8971736"/>
          </a:xfrm>
          <a:prstGeom prst="rect">
            <a:avLst/>
          </a:prstGeom>
          <a:solidFill>
            <a:srgbClr val="598BCD"/>
          </a:solidFill>
        </p:spPr>
      </p:sp>
      <p:sp>
        <p:nvSpPr>
          <p:cNvPr id="3" name="TextBox 3"/>
          <p:cNvSpPr txBox="1"/>
          <p:nvPr/>
        </p:nvSpPr>
        <p:spPr>
          <a:xfrm>
            <a:off x="5126254" y="710094"/>
            <a:ext cx="8705216" cy="726117"/>
          </a:xfrm>
          <a:prstGeom prst="rect">
            <a:avLst/>
          </a:prstGeom>
        </p:spPr>
        <p:txBody>
          <a:bodyPr lIns="0" tIns="0" rIns="0" bIns="0" rtlCol="0" anchor="t">
            <a:spAutoFit/>
          </a:bodyPr>
          <a:lstStyle/>
          <a:p>
            <a:pPr algn="ctr">
              <a:lnSpc>
                <a:spcPts val="5475"/>
              </a:lnSpc>
            </a:pPr>
            <a:r>
              <a:rPr lang="en-US" sz="5265">
                <a:solidFill>
                  <a:srgbClr val="123D76"/>
                </a:solidFill>
                <a:latin typeface="Montserrat Classic Bold"/>
              </a:rPr>
              <a:t>Tuning example PID</a:t>
            </a:r>
          </a:p>
        </p:txBody>
      </p:sp>
      <p:sp>
        <p:nvSpPr>
          <p:cNvPr id="4" name="TextBox 4"/>
          <p:cNvSpPr txBox="1"/>
          <p:nvPr/>
        </p:nvSpPr>
        <p:spPr>
          <a:xfrm>
            <a:off x="2233832" y="2959737"/>
            <a:ext cx="14017454" cy="4391531"/>
          </a:xfrm>
          <a:prstGeom prst="rect">
            <a:avLst/>
          </a:prstGeom>
        </p:spPr>
        <p:txBody>
          <a:bodyPr lIns="0" tIns="0" rIns="0" bIns="0" rtlCol="0" anchor="t">
            <a:spAutoFit/>
          </a:bodyPr>
          <a:lstStyle/>
          <a:p>
            <a:pPr marL="775496" lvl="1" indent="-387748">
              <a:lnSpc>
                <a:spcPts val="5028"/>
              </a:lnSpc>
              <a:buFont typeface="Arial"/>
              <a:buChar char="•"/>
            </a:pPr>
            <a:r>
              <a:rPr lang="en-US" sz="3591">
                <a:solidFill>
                  <a:srgbClr val="FFFFFF"/>
                </a:solidFill>
                <a:latin typeface="Montserrat"/>
              </a:rPr>
              <a:t>Tune Kp until there is overshoot and undershoot to provide enough energy for the system.</a:t>
            </a:r>
          </a:p>
          <a:p>
            <a:pPr marL="775496" lvl="1" indent="-387748">
              <a:lnSpc>
                <a:spcPts val="5028"/>
              </a:lnSpc>
              <a:buFont typeface="Arial"/>
              <a:buChar char="•"/>
            </a:pPr>
            <a:r>
              <a:rPr lang="en-US" sz="3591">
                <a:solidFill>
                  <a:srgbClr val="FFFFFF"/>
                </a:solidFill>
                <a:latin typeface="Montserrat"/>
              </a:rPr>
              <a:t>Tune Kd to reduce the overshoot caused by Kp.</a:t>
            </a:r>
          </a:p>
          <a:p>
            <a:pPr marL="775496" lvl="1" indent="-387748">
              <a:lnSpc>
                <a:spcPts val="5028"/>
              </a:lnSpc>
              <a:buFont typeface="Arial"/>
              <a:buChar char="•"/>
            </a:pPr>
            <a:r>
              <a:rPr lang="en-US" sz="3591">
                <a:solidFill>
                  <a:srgbClr val="FFFFFF"/>
                </a:solidFill>
                <a:latin typeface="Montserrat"/>
              </a:rPr>
              <a:t>Tune Ki to eliminate remaining setup errors and reduce rise and zero time.</a:t>
            </a:r>
          </a:p>
          <a:p>
            <a:pPr marL="775496" lvl="1" indent="-387748">
              <a:lnSpc>
                <a:spcPts val="5028"/>
              </a:lnSpc>
              <a:buFont typeface="Arial"/>
              <a:buChar char="•"/>
            </a:pPr>
            <a:r>
              <a:rPr lang="en-US" sz="3591">
                <a:solidFill>
                  <a:srgbClr val="FFFFFF"/>
                </a:solidFill>
                <a:latin typeface="Montserrat"/>
              </a:rPr>
              <a:t>Increase Ki too large to avoid the overshoot from continuing to increase</a:t>
            </a:r>
          </a:p>
        </p:txBody>
      </p:sp>
      <p:sp>
        <p:nvSpPr>
          <p:cNvPr id="5" name="Freeform 5"/>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7259300" y="1429859"/>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6759" y="0"/>
            <a:ext cx="9641241" cy="10287000"/>
          </a:xfrm>
          <a:prstGeom prst="rect">
            <a:avLst/>
          </a:prstGeom>
          <a:solidFill>
            <a:srgbClr val="598BCD"/>
          </a:solidFill>
        </p:spPr>
      </p:sp>
      <p:sp>
        <p:nvSpPr>
          <p:cNvPr id="3" name="Freeform 3"/>
          <p:cNvSpPr/>
          <p:nvPr/>
        </p:nvSpPr>
        <p:spPr>
          <a:xfrm>
            <a:off x="1028700" y="1028700"/>
            <a:ext cx="4424233" cy="8229600"/>
          </a:xfrm>
          <a:custGeom>
            <a:avLst/>
            <a:gdLst/>
            <a:ahLst/>
            <a:cxnLst/>
            <a:rect l="l" t="t" r="r" b="b"/>
            <a:pathLst>
              <a:path w="4424233" h="8229600">
                <a:moveTo>
                  <a:pt x="0" y="0"/>
                </a:moveTo>
                <a:lnTo>
                  <a:pt x="4424233" y="0"/>
                </a:lnTo>
                <a:lnTo>
                  <a:pt x="4424233" y="8229600"/>
                </a:lnTo>
                <a:lnTo>
                  <a:pt x="0" y="82296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648671" y="2131038"/>
            <a:ext cx="3119073" cy="2733088"/>
          </a:xfrm>
          <a:custGeom>
            <a:avLst/>
            <a:gdLst/>
            <a:ahLst/>
            <a:cxnLst/>
            <a:rect l="l" t="t" r="r" b="b"/>
            <a:pathLst>
              <a:path w="3119073" h="2733088">
                <a:moveTo>
                  <a:pt x="0" y="0"/>
                </a:moveTo>
                <a:lnTo>
                  <a:pt x="3119074" y="0"/>
                </a:lnTo>
                <a:lnTo>
                  <a:pt x="3119074" y="2733088"/>
                </a:lnTo>
                <a:lnTo>
                  <a:pt x="0" y="27330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5164731" y="2975844"/>
            <a:ext cx="2086954" cy="521739"/>
          </a:xfrm>
          <a:custGeom>
            <a:avLst/>
            <a:gdLst/>
            <a:ahLst/>
            <a:cxnLst/>
            <a:rect l="l" t="t" r="r" b="b"/>
            <a:pathLst>
              <a:path w="2086954" h="521739">
                <a:moveTo>
                  <a:pt x="0" y="0"/>
                </a:moveTo>
                <a:lnTo>
                  <a:pt x="2086954" y="0"/>
                </a:lnTo>
                <a:lnTo>
                  <a:pt x="2086954" y="521738"/>
                </a:lnTo>
                <a:lnTo>
                  <a:pt x="0" y="52173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3240816" y="3497582"/>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9371772" y="925830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TextBox 8"/>
          <p:cNvSpPr txBox="1"/>
          <p:nvPr/>
        </p:nvSpPr>
        <p:spPr>
          <a:xfrm>
            <a:off x="9371772" y="1104900"/>
            <a:ext cx="7887528" cy="72610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Flood_Flow Algorithm</a:t>
            </a:r>
          </a:p>
        </p:txBody>
      </p:sp>
      <p:sp>
        <p:nvSpPr>
          <p:cNvPr id="9" name="TextBox 9"/>
          <p:cNvSpPr txBox="1"/>
          <p:nvPr/>
        </p:nvSpPr>
        <p:spPr>
          <a:xfrm>
            <a:off x="8880945" y="2083413"/>
            <a:ext cx="9172869" cy="6415405"/>
          </a:xfrm>
          <a:prstGeom prst="rect">
            <a:avLst/>
          </a:prstGeom>
        </p:spPr>
        <p:txBody>
          <a:bodyPr lIns="0" tIns="0" rIns="0" bIns="0" rtlCol="0" anchor="t">
            <a:spAutoFit/>
          </a:bodyPr>
          <a:lstStyle/>
          <a:p>
            <a:pPr algn="just">
              <a:lnSpc>
                <a:spcPts val="3920"/>
              </a:lnSpc>
            </a:pPr>
            <a:r>
              <a:rPr lang="en-US" sz="2800" dirty="0" smtClean="0">
                <a:solidFill>
                  <a:srgbClr val="FFFFFF"/>
                </a:solidFill>
                <a:latin typeface="Montserrat"/>
              </a:rPr>
              <a:t>Flood fill, also called seed fill, is a flooding algorithm that determines and alters the area connected to a given node in a multidimensional array with some matching attribute. </a:t>
            </a:r>
          </a:p>
          <a:p>
            <a:pPr algn="just">
              <a:lnSpc>
                <a:spcPts val="3920"/>
              </a:lnSpc>
            </a:pPr>
            <a:r>
              <a:rPr lang="en-US" sz="2800" dirty="0" smtClean="0">
                <a:solidFill>
                  <a:srgbClr val="FFFFFF"/>
                </a:solidFill>
                <a:latin typeface="Montserrat"/>
              </a:rPr>
              <a:t>It is used in the "bucket" fill tool of paint programs to fill connected, similarly-colored areas with a different color, and in games such as Go and Minesweeper for determining which pieces are cleared. A variant called boundary fill uses the same algorithms but is defined as the area connected to a given node that does not have a particular attribute.</a:t>
            </a:r>
          </a:p>
          <a:p>
            <a:pPr algn="just">
              <a:lnSpc>
                <a:spcPts val="3920"/>
              </a:lnSpc>
            </a:pPr>
            <a:endParaRPr lang="en-US" sz="2800" dirty="0">
              <a:solidFill>
                <a:srgbClr val="FFFFFF"/>
              </a:solidFill>
              <a:latin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565965" y="3262680"/>
            <a:ext cx="5120578" cy="5378616"/>
          </a:xfrm>
          <a:prstGeom prst="rect">
            <a:avLst/>
          </a:prstGeom>
          <a:solidFill>
            <a:srgbClr val="598BCD"/>
          </a:solidFill>
        </p:spPr>
      </p:sp>
      <p:sp>
        <p:nvSpPr>
          <p:cNvPr id="3" name="AutoShape 3"/>
          <p:cNvSpPr/>
          <p:nvPr/>
        </p:nvSpPr>
        <p:spPr>
          <a:xfrm>
            <a:off x="11466193" y="3115018"/>
            <a:ext cx="5120578" cy="5378616"/>
          </a:xfrm>
          <a:prstGeom prst="rect">
            <a:avLst/>
          </a:prstGeom>
          <a:solidFill>
            <a:srgbClr val="598BCD"/>
          </a:solidFill>
        </p:spPr>
      </p:sp>
      <p:sp>
        <p:nvSpPr>
          <p:cNvPr id="4" name="TextBox 4"/>
          <p:cNvSpPr txBox="1"/>
          <p:nvPr/>
        </p:nvSpPr>
        <p:spPr>
          <a:xfrm>
            <a:off x="5126254" y="710094"/>
            <a:ext cx="8705216" cy="1421442"/>
          </a:xfrm>
          <a:prstGeom prst="rect">
            <a:avLst/>
          </a:prstGeom>
        </p:spPr>
        <p:txBody>
          <a:bodyPr lIns="0" tIns="0" rIns="0" bIns="0" rtlCol="0" anchor="t">
            <a:spAutoFit/>
          </a:bodyPr>
          <a:lstStyle/>
          <a:p>
            <a:pPr algn="ctr">
              <a:lnSpc>
                <a:spcPts val="5475"/>
              </a:lnSpc>
            </a:pPr>
            <a:r>
              <a:rPr lang="en-US" sz="5265">
                <a:solidFill>
                  <a:srgbClr val="123D76"/>
                </a:solidFill>
                <a:latin typeface="Montserrat Classic Bold"/>
              </a:rPr>
              <a:t>Something about Flood_Flow</a:t>
            </a:r>
          </a:p>
        </p:txBody>
      </p:sp>
      <p:sp>
        <p:nvSpPr>
          <p:cNvPr id="5" name="TextBox 5"/>
          <p:cNvSpPr txBox="1"/>
          <p:nvPr/>
        </p:nvSpPr>
        <p:spPr>
          <a:xfrm>
            <a:off x="3009893" y="3771803"/>
            <a:ext cx="4232721" cy="469138"/>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Advantage</a:t>
            </a:r>
          </a:p>
        </p:txBody>
      </p:sp>
      <p:sp>
        <p:nvSpPr>
          <p:cNvPr id="6" name="TextBox 6"/>
          <p:cNvSpPr txBox="1"/>
          <p:nvPr/>
        </p:nvSpPr>
        <p:spPr>
          <a:xfrm>
            <a:off x="11910121" y="3668757"/>
            <a:ext cx="4232721" cy="469138"/>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Disadvantage</a:t>
            </a:r>
          </a:p>
        </p:txBody>
      </p:sp>
      <p:sp>
        <p:nvSpPr>
          <p:cNvPr id="7" name="TextBox 7"/>
          <p:cNvSpPr txBox="1"/>
          <p:nvPr/>
        </p:nvSpPr>
        <p:spPr>
          <a:xfrm>
            <a:off x="3009893" y="4598803"/>
            <a:ext cx="4232721" cy="13531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FFFFFF"/>
                </a:solidFill>
                <a:latin typeface="Montserrat"/>
              </a:rPr>
              <a:t>Help the vehicle find the shortest path to the destination</a:t>
            </a:r>
          </a:p>
        </p:txBody>
      </p:sp>
      <p:sp>
        <p:nvSpPr>
          <p:cNvPr id="8" name="TextBox 8"/>
          <p:cNvSpPr txBox="1"/>
          <p:nvPr/>
        </p:nvSpPr>
        <p:spPr>
          <a:xfrm>
            <a:off x="11910121" y="4875321"/>
            <a:ext cx="4232721" cy="18103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FFFFFF"/>
                </a:solidFill>
                <a:latin typeface="Montserrat"/>
              </a:rPr>
              <a:t>For the algorithm to work, the beginning and end of the maze must be defined.</a:t>
            </a:r>
          </a:p>
        </p:txBody>
      </p:sp>
      <p:sp>
        <p:nvSpPr>
          <p:cNvPr id="9" name="Freeform 9"/>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17259300" y="1429859"/>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TextBox 11"/>
          <p:cNvSpPr txBox="1"/>
          <p:nvPr/>
        </p:nvSpPr>
        <p:spPr>
          <a:xfrm>
            <a:off x="3009893" y="6313938"/>
            <a:ext cx="4232721" cy="18103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FFFFFF"/>
                </a:solidFill>
                <a:latin typeface="Montserrat"/>
              </a:rPr>
              <a:t>Helps the car avoid going around and getting stuck in loops in the maze.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178690" cy="10287000"/>
          </a:xfrm>
          <a:prstGeom prst="rect">
            <a:avLst/>
          </a:prstGeom>
          <a:solidFill>
            <a:srgbClr val="598BCD"/>
          </a:solidFill>
        </p:spPr>
      </p:sp>
      <p:sp>
        <p:nvSpPr>
          <p:cNvPr id="3" name="Freeform 3"/>
          <p:cNvSpPr/>
          <p:nvPr/>
        </p:nvSpPr>
        <p:spPr>
          <a:xfrm>
            <a:off x="7246947" y="1251339"/>
            <a:ext cx="10755541" cy="7784323"/>
          </a:xfrm>
          <a:custGeom>
            <a:avLst/>
            <a:gdLst/>
            <a:ahLst/>
            <a:cxnLst/>
            <a:rect l="l" t="t" r="r" b="b"/>
            <a:pathLst>
              <a:path w="10755541" h="7784323">
                <a:moveTo>
                  <a:pt x="0" y="0"/>
                </a:moveTo>
                <a:lnTo>
                  <a:pt x="10755541" y="0"/>
                </a:lnTo>
                <a:lnTo>
                  <a:pt x="10755541" y="7784322"/>
                </a:lnTo>
                <a:lnTo>
                  <a:pt x="0" y="778432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76432" y="78549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6297551" y="-152017"/>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6054168" y="9035661"/>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131494" y="1976555"/>
            <a:ext cx="7761120" cy="3649610"/>
          </a:xfrm>
          <a:prstGeom prst="rect">
            <a:avLst/>
          </a:prstGeom>
        </p:spPr>
        <p:txBody>
          <a:bodyPr lIns="0" tIns="0" rIns="0" bIns="0" rtlCol="0" anchor="t">
            <a:spAutoFit/>
          </a:bodyPr>
          <a:lstStyle/>
          <a:p>
            <a:pPr>
              <a:lnSpc>
                <a:spcPts val="7098"/>
              </a:lnSpc>
            </a:pPr>
            <a:r>
              <a:rPr lang="en-US" sz="7800">
                <a:solidFill>
                  <a:srgbClr val="FFFFFF"/>
                </a:solidFill>
                <a:latin typeface="Montserrat Ultra-Bold"/>
              </a:rPr>
              <a:t>OVERALL EXPLANATION ABOUT FLOOD_FLOW </a:t>
            </a:r>
          </a:p>
        </p:txBody>
      </p:sp>
      <p:sp>
        <p:nvSpPr>
          <p:cNvPr id="8" name="TextBox 8"/>
          <p:cNvSpPr txBox="1"/>
          <p:nvPr/>
        </p:nvSpPr>
        <p:spPr>
          <a:xfrm>
            <a:off x="1426338" y="6852766"/>
            <a:ext cx="2779718" cy="339533"/>
          </a:xfrm>
          <a:prstGeom prst="rect">
            <a:avLst/>
          </a:prstGeom>
        </p:spPr>
        <p:txBody>
          <a:bodyPr lIns="0" tIns="0" rIns="0" bIns="0" rtlCol="0" anchor="t">
            <a:spAutoFit/>
          </a:bodyPr>
          <a:lstStyle/>
          <a:p>
            <a:pPr algn="ctr">
              <a:lnSpc>
                <a:spcPts val="2464"/>
              </a:lnSpc>
            </a:pPr>
            <a:r>
              <a:rPr lang="en-US" sz="2968">
                <a:solidFill>
                  <a:srgbClr val="598BCD"/>
                </a:solidFill>
                <a:latin typeface="Montserrat Ultra-Bold"/>
              </a:rPr>
              <a:t>SLIDE NOW</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465459" y="-67284"/>
            <a:ext cx="10822541" cy="10287000"/>
          </a:xfrm>
          <a:prstGeom prst="rect">
            <a:avLst/>
          </a:prstGeom>
          <a:solidFill>
            <a:srgbClr val="598BCD"/>
          </a:solidFill>
        </p:spPr>
      </p:sp>
      <p:sp>
        <p:nvSpPr>
          <p:cNvPr id="3" name="AutoShape 3"/>
          <p:cNvSpPr/>
          <p:nvPr/>
        </p:nvSpPr>
        <p:spPr>
          <a:xfrm>
            <a:off x="0" y="7876935"/>
            <a:ext cx="1711153" cy="2410065"/>
          </a:xfrm>
          <a:prstGeom prst="rect">
            <a:avLst/>
          </a:prstGeom>
          <a:solidFill>
            <a:srgbClr val="598BCD"/>
          </a:solidFill>
        </p:spPr>
      </p:sp>
      <p:sp>
        <p:nvSpPr>
          <p:cNvPr id="4" name="Freeform 4"/>
          <p:cNvSpPr/>
          <p:nvPr/>
        </p:nvSpPr>
        <p:spPr>
          <a:xfrm>
            <a:off x="1028700" y="1951907"/>
            <a:ext cx="8789241" cy="6383187"/>
          </a:xfrm>
          <a:custGeom>
            <a:avLst/>
            <a:gdLst/>
            <a:ahLst/>
            <a:cxnLst/>
            <a:rect l="l" t="t" r="r" b="b"/>
            <a:pathLst>
              <a:path w="8789241" h="6383187">
                <a:moveTo>
                  <a:pt x="0" y="0"/>
                </a:moveTo>
                <a:lnTo>
                  <a:pt x="8789241" y="0"/>
                </a:lnTo>
                <a:lnTo>
                  <a:pt x="8789241" y="6383186"/>
                </a:lnTo>
                <a:lnTo>
                  <a:pt x="0" y="63831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7259300" y="78549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8170781" y="-374656"/>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0338763" y="1104900"/>
            <a:ext cx="6920537" cy="72610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First</a:t>
            </a:r>
          </a:p>
        </p:txBody>
      </p:sp>
      <p:sp>
        <p:nvSpPr>
          <p:cNvPr id="9" name="TextBox 9"/>
          <p:cNvSpPr txBox="1"/>
          <p:nvPr/>
        </p:nvSpPr>
        <p:spPr>
          <a:xfrm>
            <a:off x="10338763" y="2186407"/>
            <a:ext cx="5744945" cy="4090335"/>
          </a:xfrm>
          <a:prstGeom prst="rect">
            <a:avLst/>
          </a:prstGeom>
        </p:spPr>
        <p:txBody>
          <a:bodyPr lIns="0" tIns="0" rIns="0" bIns="0" rtlCol="0" anchor="t">
            <a:spAutoFit/>
          </a:bodyPr>
          <a:lstStyle/>
          <a:p>
            <a:pPr algn="just">
              <a:lnSpc>
                <a:spcPts val="4072"/>
              </a:lnSpc>
            </a:pPr>
            <a:r>
              <a:rPr lang="en-US" sz="2908">
                <a:solidFill>
                  <a:srgbClr val="FFFFFF"/>
                </a:solidFill>
                <a:latin typeface="Montserrat"/>
              </a:rPr>
              <a:t>FF operates based on the principle of water movement in an area, it will find the shortest path to the destination through value processing. With assigning values, the principle is to go from high value to low value.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465459" y="-67284"/>
            <a:ext cx="10822541" cy="10287000"/>
          </a:xfrm>
          <a:prstGeom prst="rect">
            <a:avLst/>
          </a:prstGeom>
          <a:solidFill>
            <a:srgbClr val="598BCD"/>
          </a:solidFill>
        </p:spPr>
      </p:sp>
      <p:sp>
        <p:nvSpPr>
          <p:cNvPr id="3" name="AutoShape 3"/>
          <p:cNvSpPr/>
          <p:nvPr/>
        </p:nvSpPr>
        <p:spPr>
          <a:xfrm>
            <a:off x="0" y="7876935"/>
            <a:ext cx="1711153" cy="2410065"/>
          </a:xfrm>
          <a:prstGeom prst="rect">
            <a:avLst/>
          </a:prstGeom>
          <a:solidFill>
            <a:srgbClr val="598BCD"/>
          </a:solidFill>
        </p:spPr>
      </p:sp>
      <p:sp>
        <p:nvSpPr>
          <p:cNvPr id="4" name="Freeform 4"/>
          <p:cNvSpPr/>
          <p:nvPr/>
        </p:nvSpPr>
        <p:spPr>
          <a:xfrm>
            <a:off x="1028700" y="1951907"/>
            <a:ext cx="8789241" cy="6383187"/>
          </a:xfrm>
          <a:custGeom>
            <a:avLst/>
            <a:gdLst/>
            <a:ahLst/>
            <a:cxnLst/>
            <a:rect l="l" t="t" r="r" b="b"/>
            <a:pathLst>
              <a:path w="8789241" h="6383187">
                <a:moveTo>
                  <a:pt x="0" y="0"/>
                </a:moveTo>
                <a:lnTo>
                  <a:pt x="8789241" y="0"/>
                </a:lnTo>
                <a:lnTo>
                  <a:pt x="8789241" y="6383186"/>
                </a:lnTo>
                <a:lnTo>
                  <a:pt x="0" y="63831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7259300" y="78549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8170781" y="-374656"/>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0166490" y="703750"/>
            <a:ext cx="6920537" cy="72610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Second</a:t>
            </a:r>
          </a:p>
        </p:txBody>
      </p:sp>
      <p:sp>
        <p:nvSpPr>
          <p:cNvPr id="9" name="TextBox 9"/>
          <p:cNvSpPr txBox="1"/>
          <p:nvPr/>
        </p:nvSpPr>
        <p:spPr>
          <a:xfrm>
            <a:off x="10161634" y="1682753"/>
            <a:ext cx="6753972" cy="8206932"/>
          </a:xfrm>
          <a:prstGeom prst="rect">
            <a:avLst/>
          </a:prstGeom>
        </p:spPr>
        <p:txBody>
          <a:bodyPr lIns="0" tIns="0" rIns="0" bIns="0" rtlCol="0" anchor="t">
            <a:spAutoFit/>
          </a:bodyPr>
          <a:lstStyle/>
          <a:p>
            <a:pPr algn="just">
              <a:lnSpc>
                <a:spcPts val="4072"/>
              </a:lnSpc>
            </a:pPr>
            <a:r>
              <a:rPr lang="en-US" sz="2908">
                <a:solidFill>
                  <a:srgbClr val="FFFFFF"/>
                </a:solidFill>
                <a:latin typeface="Montserrat"/>
              </a:rPr>
              <a:t>Initially, after determining the size of the maze, the starting and ending positions of the journey. Assume that we don't know the walls in the maze, only the walls outside them. We start assigning initial values to the cells based on the FF value, with the destination point with value 0, and from this point we will fill in the values +1 for the next cell.</a:t>
            </a:r>
          </a:p>
          <a:p>
            <a:pPr algn="just">
              <a:lnSpc>
                <a:spcPts val="4072"/>
              </a:lnSpc>
            </a:pPr>
            <a:r>
              <a:rPr lang="en-US" sz="2908">
                <a:solidFill>
                  <a:srgbClr val="FFFFFF"/>
                </a:solidFill>
                <a:latin typeface="Montserrat"/>
              </a:rPr>
              <a:t>There are 4 cells next to the original 1 cell. If it is blocked, there is no need to fill in the value. Continue until all initial values have been filled in.</a:t>
            </a:r>
          </a:p>
          <a:p>
            <a:pPr algn="just">
              <a:lnSpc>
                <a:spcPts val="4072"/>
              </a:lnSpc>
            </a:pPr>
            <a:endParaRPr lang="en-US" sz="2908">
              <a:solidFill>
                <a:srgbClr val="FFFFFF"/>
              </a:solidFill>
              <a:latin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465459" y="-67284"/>
            <a:ext cx="10822541" cy="10287000"/>
          </a:xfrm>
          <a:prstGeom prst="rect">
            <a:avLst/>
          </a:prstGeom>
          <a:solidFill>
            <a:srgbClr val="598BCD"/>
          </a:solidFill>
        </p:spPr>
      </p:sp>
      <p:sp>
        <p:nvSpPr>
          <p:cNvPr id="3" name="AutoShape 3"/>
          <p:cNvSpPr/>
          <p:nvPr/>
        </p:nvSpPr>
        <p:spPr>
          <a:xfrm>
            <a:off x="0" y="7876935"/>
            <a:ext cx="1711153" cy="2410065"/>
          </a:xfrm>
          <a:prstGeom prst="rect">
            <a:avLst/>
          </a:prstGeom>
          <a:solidFill>
            <a:srgbClr val="598BCD"/>
          </a:solidFill>
        </p:spPr>
      </p:sp>
      <p:sp>
        <p:nvSpPr>
          <p:cNvPr id="4" name="Freeform 4"/>
          <p:cNvSpPr/>
          <p:nvPr/>
        </p:nvSpPr>
        <p:spPr>
          <a:xfrm>
            <a:off x="1028700" y="1951907"/>
            <a:ext cx="8789241" cy="6383187"/>
          </a:xfrm>
          <a:custGeom>
            <a:avLst/>
            <a:gdLst/>
            <a:ahLst/>
            <a:cxnLst/>
            <a:rect l="l" t="t" r="r" b="b"/>
            <a:pathLst>
              <a:path w="8789241" h="6383187">
                <a:moveTo>
                  <a:pt x="0" y="0"/>
                </a:moveTo>
                <a:lnTo>
                  <a:pt x="8789241" y="0"/>
                </a:lnTo>
                <a:lnTo>
                  <a:pt x="8789241" y="6383186"/>
                </a:lnTo>
                <a:lnTo>
                  <a:pt x="0" y="63831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7259300" y="8816361"/>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8170781" y="-374656"/>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9915530" y="703750"/>
            <a:ext cx="6920537" cy="72610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Third</a:t>
            </a:r>
          </a:p>
        </p:txBody>
      </p:sp>
      <p:sp>
        <p:nvSpPr>
          <p:cNvPr id="9" name="TextBox 9"/>
          <p:cNvSpPr txBox="1"/>
          <p:nvPr/>
        </p:nvSpPr>
        <p:spPr>
          <a:xfrm>
            <a:off x="9915530" y="1565943"/>
            <a:ext cx="7246181" cy="7692357"/>
          </a:xfrm>
          <a:prstGeom prst="rect">
            <a:avLst/>
          </a:prstGeom>
        </p:spPr>
        <p:txBody>
          <a:bodyPr lIns="0" tIns="0" rIns="0" bIns="0" rtlCol="0" anchor="t">
            <a:spAutoFit/>
          </a:bodyPr>
          <a:lstStyle/>
          <a:p>
            <a:pPr algn="just">
              <a:lnSpc>
                <a:spcPts val="4072"/>
              </a:lnSpc>
            </a:pPr>
            <a:r>
              <a:rPr lang="en-US" sz="2908">
                <a:solidFill>
                  <a:srgbClr val="FFFFFF"/>
                </a:solidFill>
                <a:latin typeface="Montserrat"/>
              </a:rPr>
              <a:t>as the vehicle drives, they will update the walls if encountered. We will use 3 ultrasonic sensors to read whether or not there are walls and save the data. At the same time, the car will check to see whether in the neighboring cells, the cell with the smallest value has a value equal to the value of the current cell -1. If yes, skip the update and move to the smaller cell, otherwise we have to update the current cell value with the smallest neighbor cell value + 1, and also need to update the cells affected by Their value will be different.</a:t>
            </a:r>
          </a:p>
          <a:p>
            <a:pPr algn="just">
              <a:lnSpc>
                <a:spcPts val="4072"/>
              </a:lnSpc>
            </a:pPr>
            <a:endParaRPr lang="en-US" sz="2908">
              <a:solidFill>
                <a:srgbClr val="FFFFFF"/>
              </a:solidFill>
              <a:latin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465459" y="-67284"/>
            <a:ext cx="10822541" cy="10287000"/>
          </a:xfrm>
          <a:prstGeom prst="rect">
            <a:avLst/>
          </a:prstGeom>
          <a:solidFill>
            <a:srgbClr val="598BCD"/>
          </a:solidFill>
        </p:spPr>
      </p:sp>
      <p:sp>
        <p:nvSpPr>
          <p:cNvPr id="3" name="AutoShape 3"/>
          <p:cNvSpPr/>
          <p:nvPr/>
        </p:nvSpPr>
        <p:spPr>
          <a:xfrm>
            <a:off x="0" y="7876935"/>
            <a:ext cx="1711153" cy="2410065"/>
          </a:xfrm>
          <a:prstGeom prst="rect">
            <a:avLst/>
          </a:prstGeom>
          <a:solidFill>
            <a:srgbClr val="598BCD"/>
          </a:solidFill>
        </p:spPr>
      </p:sp>
      <p:sp>
        <p:nvSpPr>
          <p:cNvPr id="4" name="Freeform 4"/>
          <p:cNvSpPr/>
          <p:nvPr/>
        </p:nvSpPr>
        <p:spPr>
          <a:xfrm>
            <a:off x="1028700" y="1951907"/>
            <a:ext cx="8789241" cy="6383187"/>
          </a:xfrm>
          <a:custGeom>
            <a:avLst/>
            <a:gdLst/>
            <a:ahLst/>
            <a:cxnLst/>
            <a:rect l="l" t="t" r="r" b="b"/>
            <a:pathLst>
              <a:path w="8789241" h="6383187">
                <a:moveTo>
                  <a:pt x="0" y="0"/>
                </a:moveTo>
                <a:lnTo>
                  <a:pt x="8789241" y="0"/>
                </a:lnTo>
                <a:lnTo>
                  <a:pt x="8789241" y="6383186"/>
                </a:lnTo>
                <a:lnTo>
                  <a:pt x="0" y="63831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7259300" y="78549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8170781" y="-374656"/>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0338763" y="1104900"/>
            <a:ext cx="6920537" cy="72610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INTRODUCTION</a:t>
            </a:r>
          </a:p>
        </p:txBody>
      </p:sp>
      <p:sp>
        <p:nvSpPr>
          <p:cNvPr id="9" name="TextBox 9"/>
          <p:cNvSpPr txBox="1"/>
          <p:nvPr/>
        </p:nvSpPr>
        <p:spPr>
          <a:xfrm>
            <a:off x="9817941" y="2650412"/>
            <a:ext cx="6637223" cy="4649470"/>
          </a:xfrm>
          <a:prstGeom prst="rect">
            <a:avLst/>
          </a:prstGeom>
        </p:spPr>
        <p:txBody>
          <a:bodyPr lIns="0" tIns="0" rIns="0" bIns="0" rtlCol="0" anchor="t">
            <a:spAutoFit/>
          </a:bodyPr>
          <a:lstStyle/>
          <a:p>
            <a:pPr algn="just">
              <a:lnSpc>
                <a:spcPts val="4200"/>
              </a:lnSpc>
            </a:pPr>
            <a:r>
              <a:rPr lang="en-US" sz="3000">
                <a:solidFill>
                  <a:srgbClr val="FFFFFF"/>
                </a:solidFill>
                <a:latin typeface="Montserrat Bold"/>
              </a:rPr>
              <a:t>Product name: </a:t>
            </a:r>
            <a:r>
              <a:rPr lang="en-US" sz="3000">
                <a:solidFill>
                  <a:srgbClr val="FFFFFF"/>
                </a:solidFill>
                <a:latin typeface="Montserrat Italics"/>
              </a:rPr>
              <a:t>Solving maze car.</a:t>
            </a:r>
          </a:p>
          <a:p>
            <a:pPr algn="just">
              <a:lnSpc>
                <a:spcPts val="4200"/>
              </a:lnSpc>
            </a:pPr>
            <a:endParaRPr lang="en-US" sz="3000">
              <a:solidFill>
                <a:srgbClr val="FFFFFF"/>
              </a:solidFill>
              <a:latin typeface="Montserrat Italics"/>
            </a:endParaRPr>
          </a:p>
          <a:p>
            <a:pPr algn="just">
              <a:lnSpc>
                <a:spcPts val="4060"/>
              </a:lnSpc>
            </a:pPr>
            <a:r>
              <a:rPr lang="en-US" sz="2900">
                <a:solidFill>
                  <a:srgbClr val="FFFFFF"/>
                </a:solidFill>
                <a:latin typeface="Montserrat Bold"/>
              </a:rPr>
              <a:t>Purpose:</a:t>
            </a:r>
            <a:r>
              <a:rPr lang="en-US" sz="2900">
                <a:solidFill>
                  <a:srgbClr val="FFFFFF"/>
                </a:solidFill>
                <a:latin typeface="Montserrat"/>
              </a:rPr>
              <a:t> The product describes the process of finding the path to the destination in a maze. The product includes 5 basic blocks for finding directions. Besides, the product also has the ability to develop in finding the shortest path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657" b="30832"/>
          <a:stretch>
            <a:fillRect/>
          </a:stretch>
        </p:blipFill>
        <p:spPr>
          <a:xfrm>
            <a:off x="4617204" y="-147812"/>
            <a:ext cx="9421816" cy="92583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161376" y="880888"/>
            <a:ext cx="14630400" cy="82296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35219" y="-12001"/>
            <a:ext cx="8582500" cy="10299001"/>
          </a:xfrm>
          <a:custGeom>
            <a:avLst/>
            <a:gdLst/>
            <a:ahLst/>
            <a:cxnLst/>
            <a:rect l="l" t="t" r="r" b="b"/>
            <a:pathLst>
              <a:path w="8582500" h="10299001">
                <a:moveTo>
                  <a:pt x="0" y="0"/>
                </a:moveTo>
                <a:lnTo>
                  <a:pt x="8582500" y="0"/>
                </a:lnTo>
                <a:lnTo>
                  <a:pt x="8582500" y="10299001"/>
                </a:lnTo>
                <a:lnTo>
                  <a:pt x="0" y="10299001"/>
                </a:lnTo>
                <a:lnTo>
                  <a:pt x="0" y="0"/>
                </a:lnTo>
                <a:close/>
              </a:path>
            </a:pathLst>
          </a:custGeom>
          <a:blipFill>
            <a:blip r:embed="rId2"/>
            <a:stretch>
              <a:fillRect/>
            </a:stretch>
          </a:blipFill>
        </p:spPr>
      </p:sp>
      <p:sp>
        <p:nvSpPr>
          <p:cNvPr id="3" name="AutoShape 3"/>
          <p:cNvSpPr/>
          <p:nvPr/>
        </p:nvSpPr>
        <p:spPr>
          <a:xfrm>
            <a:off x="327951" y="100946"/>
            <a:ext cx="5537277" cy="10287000"/>
          </a:xfrm>
          <a:prstGeom prst="rect">
            <a:avLst/>
          </a:prstGeom>
          <a:solidFill>
            <a:srgbClr val="598BCD"/>
          </a:solidFill>
        </p:spPr>
      </p:sp>
      <p:sp>
        <p:nvSpPr>
          <p:cNvPr id="4" name="TextBox 4"/>
          <p:cNvSpPr txBox="1"/>
          <p:nvPr/>
        </p:nvSpPr>
        <p:spPr>
          <a:xfrm>
            <a:off x="748681" y="3830874"/>
            <a:ext cx="4695816" cy="2730027"/>
          </a:xfrm>
          <a:prstGeom prst="rect">
            <a:avLst/>
          </a:prstGeom>
        </p:spPr>
        <p:txBody>
          <a:bodyPr lIns="0" tIns="0" rIns="0" bIns="0" rtlCol="0" anchor="t">
            <a:spAutoFit/>
          </a:bodyPr>
          <a:lstStyle/>
          <a:p>
            <a:pPr algn="ctr">
              <a:lnSpc>
                <a:spcPts val="7077"/>
              </a:lnSpc>
            </a:pPr>
            <a:r>
              <a:rPr lang="en-US" sz="6805">
                <a:solidFill>
                  <a:srgbClr val="000000"/>
                </a:solidFill>
                <a:latin typeface="Montserrat Classic Bold"/>
              </a:rPr>
              <a:t>Overall </a:t>
            </a:r>
          </a:p>
          <a:p>
            <a:pPr algn="ctr">
              <a:lnSpc>
                <a:spcPts val="7077"/>
              </a:lnSpc>
            </a:pPr>
            <a:r>
              <a:rPr lang="en-US" sz="6805">
                <a:solidFill>
                  <a:srgbClr val="000000"/>
                </a:solidFill>
                <a:latin typeface="Montserrat Classic Bold"/>
              </a:rPr>
              <a:t>Algorithm</a:t>
            </a:r>
          </a:p>
          <a:p>
            <a:pPr algn="ctr">
              <a:lnSpc>
                <a:spcPts val="7077"/>
              </a:lnSpc>
              <a:spcBef>
                <a:spcPct val="0"/>
              </a:spcBef>
            </a:pPr>
            <a:r>
              <a:rPr lang="en-US" sz="6805">
                <a:solidFill>
                  <a:srgbClr val="000000"/>
                </a:solidFill>
                <a:latin typeface="Montserrat Classic Bold"/>
              </a:rPr>
              <a:t> Flowchart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7305" y="3246779"/>
            <a:ext cx="13033389" cy="6687544"/>
          </a:xfrm>
          <a:custGeom>
            <a:avLst/>
            <a:gdLst/>
            <a:ahLst/>
            <a:cxnLst/>
            <a:rect l="l" t="t" r="r" b="b"/>
            <a:pathLst>
              <a:path w="13033389" h="6687544">
                <a:moveTo>
                  <a:pt x="0" y="0"/>
                </a:moveTo>
                <a:lnTo>
                  <a:pt x="13033390" y="0"/>
                </a:lnTo>
                <a:lnTo>
                  <a:pt x="13033390" y="6687544"/>
                </a:lnTo>
                <a:lnTo>
                  <a:pt x="0" y="6687544"/>
                </a:lnTo>
                <a:lnTo>
                  <a:pt x="0" y="0"/>
                </a:lnTo>
                <a:close/>
              </a:path>
            </a:pathLst>
          </a:custGeom>
          <a:blipFill>
            <a:blip r:embed="rId2"/>
            <a:stretch>
              <a:fillRect/>
            </a:stretch>
          </a:blipFill>
        </p:spPr>
      </p:sp>
      <p:sp>
        <p:nvSpPr>
          <p:cNvPr id="3" name="AutoShape 3"/>
          <p:cNvSpPr/>
          <p:nvPr/>
        </p:nvSpPr>
        <p:spPr>
          <a:xfrm>
            <a:off x="-9525" y="-712443"/>
            <a:ext cx="18288000" cy="2607423"/>
          </a:xfrm>
          <a:prstGeom prst="rect">
            <a:avLst/>
          </a:prstGeom>
          <a:solidFill>
            <a:srgbClr val="598BCD"/>
          </a:solidFill>
        </p:spPr>
      </p:sp>
      <p:sp>
        <p:nvSpPr>
          <p:cNvPr id="4" name="TextBox 4"/>
          <p:cNvSpPr txBox="1"/>
          <p:nvPr/>
        </p:nvSpPr>
        <p:spPr>
          <a:xfrm>
            <a:off x="4981508" y="934431"/>
            <a:ext cx="7693042" cy="2194578"/>
          </a:xfrm>
          <a:prstGeom prst="rect">
            <a:avLst/>
          </a:prstGeom>
        </p:spPr>
        <p:txBody>
          <a:bodyPr lIns="0" tIns="0" rIns="0" bIns="0" rtlCol="0" anchor="t">
            <a:spAutoFit/>
          </a:bodyPr>
          <a:lstStyle/>
          <a:p>
            <a:pPr algn="ctr">
              <a:lnSpc>
                <a:spcPts val="4314"/>
              </a:lnSpc>
            </a:pPr>
            <a:r>
              <a:rPr lang="en-US" sz="4148">
                <a:solidFill>
                  <a:srgbClr val="000000"/>
                </a:solidFill>
                <a:latin typeface="Montserrat Classic Bold"/>
              </a:rPr>
              <a:t>Specific algorithm flowchart</a:t>
            </a:r>
          </a:p>
          <a:p>
            <a:pPr algn="just">
              <a:lnSpc>
                <a:spcPts val="4314"/>
              </a:lnSpc>
            </a:pPr>
            <a:endParaRPr lang="en-US" sz="4148">
              <a:solidFill>
                <a:srgbClr val="000000"/>
              </a:solidFill>
              <a:latin typeface="Montserrat Classic Bold"/>
            </a:endParaRPr>
          </a:p>
          <a:p>
            <a:pPr algn="just">
              <a:lnSpc>
                <a:spcPts val="4314"/>
              </a:lnSpc>
            </a:pPr>
            <a:r>
              <a:rPr lang="en-US" sz="4148">
                <a:solidFill>
                  <a:srgbClr val="000000"/>
                </a:solidFill>
                <a:latin typeface="Montserrat Classic"/>
              </a:rPr>
              <a:t>Flowchart of initial variables: </a:t>
            </a:r>
          </a:p>
          <a:p>
            <a:pPr algn="just">
              <a:lnSpc>
                <a:spcPts val="4314"/>
              </a:lnSpc>
              <a:spcBef>
                <a:spcPct val="0"/>
              </a:spcBef>
            </a:pPr>
            <a:endParaRPr lang="en-US" sz="4148">
              <a:solidFill>
                <a:srgbClr val="000000"/>
              </a:solidFill>
              <a:latin typeface="Montserrat Class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799900"/>
          </a:xfrm>
          <a:prstGeom prst="rect">
            <a:avLst/>
          </a:prstGeom>
          <a:solidFill>
            <a:srgbClr val="598BCD"/>
          </a:solidFill>
        </p:spPr>
      </p:sp>
      <p:sp>
        <p:nvSpPr>
          <p:cNvPr id="3" name="Freeform 3"/>
          <p:cNvSpPr/>
          <p:nvPr/>
        </p:nvSpPr>
        <p:spPr>
          <a:xfrm>
            <a:off x="15974281" y="8983288"/>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4564430" y="1799900"/>
            <a:ext cx="9218268" cy="8487100"/>
          </a:xfrm>
          <a:custGeom>
            <a:avLst/>
            <a:gdLst/>
            <a:ahLst/>
            <a:cxnLst/>
            <a:rect l="l" t="t" r="r" b="b"/>
            <a:pathLst>
              <a:path w="9218268" h="8487100">
                <a:moveTo>
                  <a:pt x="0" y="0"/>
                </a:moveTo>
                <a:lnTo>
                  <a:pt x="9218267" y="0"/>
                </a:lnTo>
                <a:lnTo>
                  <a:pt x="9218267" y="8487100"/>
                </a:lnTo>
                <a:lnTo>
                  <a:pt x="0" y="8487100"/>
                </a:lnTo>
                <a:lnTo>
                  <a:pt x="0" y="0"/>
                </a:lnTo>
                <a:close/>
              </a:path>
            </a:pathLst>
          </a:custGeom>
          <a:blipFill>
            <a:blip r:embed="rId6"/>
            <a:stretch>
              <a:fillRect/>
            </a:stretch>
          </a:blipFill>
        </p:spPr>
      </p:sp>
      <p:sp>
        <p:nvSpPr>
          <p:cNvPr id="6" name="TextBox 6"/>
          <p:cNvSpPr txBox="1"/>
          <p:nvPr/>
        </p:nvSpPr>
        <p:spPr>
          <a:xfrm>
            <a:off x="0" y="378475"/>
            <a:ext cx="18288000" cy="1421425"/>
          </a:xfrm>
          <a:prstGeom prst="rect">
            <a:avLst/>
          </a:prstGeom>
        </p:spPr>
        <p:txBody>
          <a:bodyPr lIns="0" tIns="0" rIns="0" bIns="0" rtlCol="0" anchor="t">
            <a:spAutoFit/>
          </a:bodyPr>
          <a:lstStyle/>
          <a:p>
            <a:pPr algn="ctr">
              <a:lnSpc>
                <a:spcPts val="5475"/>
              </a:lnSpc>
            </a:pPr>
            <a:r>
              <a:rPr lang="en-US" sz="5264">
                <a:solidFill>
                  <a:srgbClr val="000000"/>
                </a:solidFill>
                <a:latin typeface="Montserrat Classic Bold"/>
              </a:rPr>
              <a:t>Flowchart of Flood_fill algorithm:</a:t>
            </a:r>
          </a:p>
          <a:p>
            <a:pPr algn="ctr">
              <a:lnSpc>
                <a:spcPts val="5475"/>
              </a:lnSpc>
              <a:spcBef>
                <a:spcPct val="0"/>
              </a:spcBef>
            </a:pPr>
            <a:endParaRPr lang="en-US" sz="5264">
              <a:solidFill>
                <a:srgbClr val="000000"/>
              </a:solidFill>
              <a:latin typeface="Montserrat Classic 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102701"/>
            <a:ext cx="18288000" cy="2607423"/>
          </a:xfrm>
          <a:prstGeom prst="rect">
            <a:avLst/>
          </a:prstGeom>
          <a:solidFill>
            <a:srgbClr val="598BCD"/>
          </a:solidFill>
        </p:spPr>
      </p:sp>
      <p:sp>
        <p:nvSpPr>
          <p:cNvPr id="3" name="Freeform 3"/>
          <p:cNvSpPr/>
          <p:nvPr/>
        </p:nvSpPr>
        <p:spPr>
          <a:xfrm>
            <a:off x="15974281" y="8983288"/>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4462820" y="1504722"/>
            <a:ext cx="10237224" cy="8712531"/>
          </a:xfrm>
          <a:custGeom>
            <a:avLst/>
            <a:gdLst/>
            <a:ahLst/>
            <a:cxnLst/>
            <a:rect l="l" t="t" r="r" b="b"/>
            <a:pathLst>
              <a:path w="10237224" h="8712531">
                <a:moveTo>
                  <a:pt x="0" y="0"/>
                </a:moveTo>
                <a:lnTo>
                  <a:pt x="10237223" y="0"/>
                </a:lnTo>
                <a:lnTo>
                  <a:pt x="10237223" y="8712531"/>
                </a:lnTo>
                <a:lnTo>
                  <a:pt x="0" y="8712531"/>
                </a:lnTo>
                <a:lnTo>
                  <a:pt x="0" y="0"/>
                </a:lnTo>
                <a:close/>
              </a:path>
            </a:pathLst>
          </a:custGeom>
          <a:blipFill>
            <a:blip r:embed="rId6"/>
            <a:stretch>
              <a:fillRect/>
            </a:stretch>
          </a:blipFill>
        </p:spPr>
      </p:sp>
      <p:sp>
        <p:nvSpPr>
          <p:cNvPr id="6" name="TextBox 6"/>
          <p:cNvSpPr txBox="1"/>
          <p:nvPr/>
        </p:nvSpPr>
        <p:spPr>
          <a:xfrm>
            <a:off x="269189" y="356087"/>
            <a:ext cx="18288000" cy="1421425"/>
          </a:xfrm>
          <a:prstGeom prst="rect">
            <a:avLst/>
          </a:prstGeom>
        </p:spPr>
        <p:txBody>
          <a:bodyPr lIns="0" tIns="0" rIns="0" bIns="0" rtlCol="0" anchor="t">
            <a:spAutoFit/>
          </a:bodyPr>
          <a:lstStyle/>
          <a:p>
            <a:pPr algn="ctr">
              <a:lnSpc>
                <a:spcPts val="5475"/>
              </a:lnSpc>
            </a:pPr>
            <a:r>
              <a:rPr lang="en-US" sz="5264">
                <a:solidFill>
                  <a:srgbClr val="000000"/>
                </a:solidFill>
                <a:latin typeface="Montserrat Classic Bold"/>
              </a:rPr>
              <a:t>Flowchart of reading ultrasonic sensor: </a:t>
            </a:r>
          </a:p>
          <a:p>
            <a:pPr algn="ctr">
              <a:lnSpc>
                <a:spcPts val="5475"/>
              </a:lnSpc>
              <a:spcBef>
                <a:spcPct val="0"/>
              </a:spcBef>
            </a:pPr>
            <a:endParaRPr lang="en-US" sz="5264">
              <a:solidFill>
                <a:srgbClr val="000000"/>
              </a:solidFill>
              <a:latin typeface="Montserrat Classic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102701"/>
            <a:ext cx="18288000" cy="2607423"/>
          </a:xfrm>
          <a:prstGeom prst="rect">
            <a:avLst/>
          </a:prstGeom>
          <a:solidFill>
            <a:srgbClr val="598BCD"/>
          </a:solidFill>
        </p:spPr>
      </p:sp>
      <p:sp>
        <p:nvSpPr>
          <p:cNvPr id="3" name="Freeform 3"/>
          <p:cNvSpPr/>
          <p:nvPr/>
        </p:nvSpPr>
        <p:spPr>
          <a:xfrm>
            <a:off x="15974281" y="8983288"/>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4427406" y="1504722"/>
            <a:ext cx="9433188" cy="8782278"/>
          </a:xfrm>
          <a:custGeom>
            <a:avLst/>
            <a:gdLst/>
            <a:ahLst/>
            <a:cxnLst/>
            <a:rect l="l" t="t" r="r" b="b"/>
            <a:pathLst>
              <a:path w="9433188" h="8782278">
                <a:moveTo>
                  <a:pt x="0" y="0"/>
                </a:moveTo>
                <a:lnTo>
                  <a:pt x="9433188" y="0"/>
                </a:lnTo>
                <a:lnTo>
                  <a:pt x="9433188" y="8782278"/>
                </a:lnTo>
                <a:lnTo>
                  <a:pt x="0" y="8782278"/>
                </a:lnTo>
                <a:lnTo>
                  <a:pt x="0" y="0"/>
                </a:lnTo>
                <a:close/>
              </a:path>
            </a:pathLst>
          </a:custGeom>
          <a:blipFill>
            <a:blip r:embed="rId6"/>
            <a:stretch>
              <a:fillRect/>
            </a:stretch>
          </a:blipFill>
        </p:spPr>
      </p:sp>
      <p:sp>
        <p:nvSpPr>
          <p:cNvPr id="6" name="TextBox 6"/>
          <p:cNvSpPr txBox="1"/>
          <p:nvPr/>
        </p:nvSpPr>
        <p:spPr>
          <a:xfrm>
            <a:off x="269189" y="356087"/>
            <a:ext cx="18288000" cy="1421425"/>
          </a:xfrm>
          <a:prstGeom prst="rect">
            <a:avLst/>
          </a:prstGeom>
        </p:spPr>
        <p:txBody>
          <a:bodyPr lIns="0" tIns="0" rIns="0" bIns="0" rtlCol="0" anchor="t">
            <a:spAutoFit/>
          </a:bodyPr>
          <a:lstStyle/>
          <a:p>
            <a:pPr algn="ctr">
              <a:lnSpc>
                <a:spcPts val="5475"/>
              </a:lnSpc>
            </a:pPr>
            <a:r>
              <a:rPr lang="en-US" sz="5264">
                <a:solidFill>
                  <a:srgbClr val="000000"/>
                </a:solidFill>
                <a:latin typeface="Montserrat Classic Bold"/>
              </a:rPr>
              <a:t>Flowchart of taking direction for car: </a:t>
            </a:r>
          </a:p>
          <a:p>
            <a:pPr algn="ctr">
              <a:lnSpc>
                <a:spcPts val="5475"/>
              </a:lnSpc>
              <a:spcBef>
                <a:spcPct val="0"/>
              </a:spcBef>
            </a:pPr>
            <a:endParaRPr lang="en-US" sz="5264">
              <a:solidFill>
                <a:srgbClr val="000000"/>
              </a:solidFill>
              <a:latin typeface="Montserrat Classic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178690" cy="10287000"/>
          </a:xfrm>
          <a:prstGeom prst="rect">
            <a:avLst/>
          </a:prstGeom>
          <a:solidFill>
            <a:srgbClr val="598BCD"/>
          </a:solidFill>
        </p:spPr>
      </p:sp>
      <p:sp>
        <p:nvSpPr>
          <p:cNvPr id="3" name="Freeform 3"/>
          <p:cNvSpPr/>
          <p:nvPr/>
        </p:nvSpPr>
        <p:spPr>
          <a:xfrm>
            <a:off x="7246947" y="1251339"/>
            <a:ext cx="10755541" cy="7784323"/>
          </a:xfrm>
          <a:custGeom>
            <a:avLst/>
            <a:gdLst/>
            <a:ahLst/>
            <a:cxnLst/>
            <a:rect l="l" t="t" r="r" b="b"/>
            <a:pathLst>
              <a:path w="10755541" h="7784323">
                <a:moveTo>
                  <a:pt x="0" y="0"/>
                </a:moveTo>
                <a:lnTo>
                  <a:pt x="10755541" y="0"/>
                </a:lnTo>
                <a:lnTo>
                  <a:pt x="10755541" y="7784322"/>
                </a:lnTo>
                <a:lnTo>
                  <a:pt x="0" y="778432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76432" y="78549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6297551" y="-152017"/>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6054168" y="9035661"/>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519499" y="1659505"/>
            <a:ext cx="7373114" cy="2150745"/>
          </a:xfrm>
          <a:prstGeom prst="rect">
            <a:avLst/>
          </a:prstGeom>
        </p:spPr>
        <p:txBody>
          <a:bodyPr lIns="0" tIns="0" rIns="0" bIns="0" rtlCol="0" anchor="t">
            <a:spAutoFit/>
          </a:bodyPr>
          <a:lstStyle/>
          <a:p>
            <a:pPr>
              <a:lnSpc>
                <a:spcPts val="8190"/>
              </a:lnSpc>
            </a:pPr>
            <a:r>
              <a:rPr lang="en-US" sz="9000">
                <a:solidFill>
                  <a:srgbClr val="FFFFFF"/>
                </a:solidFill>
                <a:latin typeface="Montserrat Ultra-Bold"/>
              </a:rPr>
              <a:t>RESULT HAS DONE</a:t>
            </a:r>
          </a:p>
        </p:txBody>
      </p:sp>
      <p:sp>
        <p:nvSpPr>
          <p:cNvPr id="8" name="TextBox 8"/>
          <p:cNvSpPr txBox="1"/>
          <p:nvPr/>
        </p:nvSpPr>
        <p:spPr>
          <a:xfrm>
            <a:off x="1426338" y="6852766"/>
            <a:ext cx="2779718" cy="339533"/>
          </a:xfrm>
          <a:prstGeom prst="rect">
            <a:avLst/>
          </a:prstGeom>
        </p:spPr>
        <p:txBody>
          <a:bodyPr lIns="0" tIns="0" rIns="0" bIns="0" rtlCol="0" anchor="t">
            <a:spAutoFit/>
          </a:bodyPr>
          <a:lstStyle/>
          <a:p>
            <a:pPr algn="ctr">
              <a:lnSpc>
                <a:spcPts val="2464"/>
              </a:lnSpc>
            </a:pPr>
            <a:r>
              <a:rPr lang="en-US" sz="2968">
                <a:solidFill>
                  <a:srgbClr val="598BCD"/>
                </a:solidFill>
                <a:latin typeface="Montserrat Ultra-Bold"/>
              </a:rPr>
              <a:t>SLIDE NOW</a:t>
            </a:r>
          </a:p>
        </p:txBody>
      </p:sp>
      <p:sp>
        <p:nvSpPr>
          <p:cNvPr id="9" name="TextBox 9"/>
          <p:cNvSpPr txBox="1"/>
          <p:nvPr/>
        </p:nvSpPr>
        <p:spPr>
          <a:xfrm>
            <a:off x="699837" y="4423947"/>
            <a:ext cx="6200280" cy="36391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FFFFFF"/>
                </a:solidFill>
                <a:latin typeface="Montserrat"/>
              </a:rPr>
              <a:t>Advantage: the algorithm has run correctly with the proposed matrix.</a:t>
            </a:r>
          </a:p>
          <a:p>
            <a:pPr marL="561344" lvl="1" indent="-280672">
              <a:lnSpc>
                <a:spcPts val="3640"/>
              </a:lnSpc>
              <a:buFont typeface="Arial"/>
              <a:buChar char="•"/>
            </a:pPr>
            <a:r>
              <a:rPr lang="en-US" sz="2600">
                <a:solidFill>
                  <a:srgbClr val="FFFFFF"/>
                </a:solidFill>
                <a:latin typeface="Montserrat"/>
              </a:rPr>
              <a:t>Disadvantage: the engine and sensor readings are not optimized, some times the sensor still reads errors, causing line interference.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465459" y="-67284"/>
            <a:ext cx="10822541" cy="10287000"/>
          </a:xfrm>
          <a:prstGeom prst="rect">
            <a:avLst/>
          </a:prstGeom>
          <a:solidFill>
            <a:srgbClr val="598BCD"/>
          </a:solidFill>
        </p:spPr>
      </p:sp>
      <p:sp>
        <p:nvSpPr>
          <p:cNvPr id="3" name="AutoShape 3"/>
          <p:cNvSpPr/>
          <p:nvPr/>
        </p:nvSpPr>
        <p:spPr>
          <a:xfrm>
            <a:off x="0" y="7876935"/>
            <a:ext cx="1711153" cy="2410065"/>
          </a:xfrm>
          <a:prstGeom prst="rect">
            <a:avLst/>
          </a:prstGeom>
          <a:solidFill>
            <a:srgbClr val="598BCD"/>
          </a:solidFill>
        </p:spPr>
      </p:sp>
      <p:sp>
        <p:nvSpPr>
          <p:cNvPr id="4" name="Freeform 4"/>
          <p:cNvSpPr/>
          <p:nvPr/>
        </p:nvSpPr>
        <p:spPr>
          <a:xfrm>
            <a:off x="1028700" y="1951907"/>
            <a:ext cx="8789241" cy="6383187"/>
          </a:xfrm>
          <a:custGeom>
            <a:avLst/>
            <a:gdLst/>
            <a:ahLst/>
            <a:cxnLst/>
            <a:rect l="l" t="t" r="r" b="b"/>
            <a:pathLst>
              <a:path w="8789241" h="6383187">
                <a:moveTo>
                  <a:pt x="0" y="0"/>
                </a:moveTo>
                <a:lnTo>
                  <a:pt x="8789241" y="0"/>
                </a:lnTo>
                <a:lnTo>
                  <a:pt x="8789241" y="6383186"/>
                </a:lnTo>
                <a:lnTo>
                  <a:pt x="0" y="63831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7259300" y="78549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8170781" y="-374656"/>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0111852" y="1597108"/>
            <a:ext cx="6920537" cy="1421425"/>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Development:</a:t>
            </a:r>
          </a:p>
          <a:p>
            <a:pPr>
              <a:lnSpc>
                <a:spcPts val="5475"/>
              </a:lnSpc>
            </a:pPr>
            <a:endParaRPr lang="en-US" sz="5264">
              <a:solidFill>
                <a:srgbClr val="FFFFFF"/>
              </a:solidFill>
              <a:latin typeface="Montserrat Classic Bold"/>
            </a:endParaRPr>
          </a:p>
        </p:txBody>
      </p:sp>
      <p:sp>
        <p:nvSpPr>
          <p:cNvPr id="9" name="TextBox 9"/>
          <p:cNvSpPr txBox="1"/>
          <p:nvPr/>
        </p:nvSpPr>
        <p:spPr>
          <a:xfrm>
            <a:off x="10111852" y="2618539"/>
            <a:ext cx="5529754" cy="19577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Optimize the algorithm, further develop the search for the shortest path after finding the path to the destination.</a:t>
            </a:r>
          </a:p>
        </p:txBody>
      </p:sp>
      <p:sp>
        <p:nvSpPr>
          <p:cNvPr id="10" name="TextBox 10"/>
          <p:cNvSpPr txBox="1"/>
          <p:nvPr/>
        </p:nvSpPr>
        <p:spPr>
          <a:xfrm>
            <a:off x="10111852" y="4880221"/>
            <a:ext cx="5529754" cy="19577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Optimize the engine to avoid causing unexpected running, misalignment, or incorrect running.</a:t>
            </a:r>
          </a:p>
        </p:txBody>
      </p:sp>
      <p:sp>
        <p:nvSpPr>
          <p:cNvPr id="11" name="TextBox 11"/>
          <p:cNvSpPr txBox="1"/>
          <p:nvPr/>
        </p:nvSpPr>
        <p:spPr>
          <a:xfrm>
            <a:off x="10111852" y="7099930"/>
            <a:ext cx="5529754" cy="14624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Decreased stopping time in each cell, optimizing route finding time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55332" y="0"/>
            <a:ext cx="14032668" cy="10287000"/>
          </a:xfrm>
          <a:prstGeom prst="rect">
            <a:avLst/>
          </a:prstGeom>
          <a:solidFill>
            <a:srgbClr val="598BCD"/>
          </a:solidFill>
        </p:spPr>
      </p:sp>
      <p:sp>
        <p:nvSpPr>
          <p:cNvPr id="3" name="Freeform 3"/>
          <p:cNvSpPr/>
          <p:nvPr/>
        </p:nvSpPr>
        <p:spPr>
          <a:xfrm flipH="1" flipV="1">
            <a:off x="16039770" y="1113186"/>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AutoShape 4"/>
          <p:cNvSpPr/>
          <p:nvPr/>
        </p:nvSpPr>
        <p:spPr>
          <a:xfrm>
            <a:off x="3181158" y="5424986"/>
            <a:ext cx="2148347" cy="3833314"/>
          </a:xfrm>
          <a:prstGeom prst="rect">
            <a:avLst/>
          </a:prstGeom>
          <a:solidFill>
            <a:srgbClr val="123D76"/>
          </a:solidFill>
        </p:spPr>
      </p:sp>
      <p:sp>
        <p:nvSpPr>
          <p:cNvPr id="5" name="Freeform 5"/>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5329505" y="-29017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52606" y="1113186"/>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6370815" y="2673248"/>
            <a:ext cx="10888485" cy="1877630"/>
          </a:xfrm>
          <a:prstGeom prst="rect">
            <a:avLst/>
          </a:prstGeom>
        </p:spPr>
        <p:txBody>
          <a:bodyPr lIns="0" tIns="0" rIns="0" bIns="0" rtlCol="0" anchor="t">
            <a:spAutoFit/>
          </a:bodyPr>
          <a:lstStyle/>
          <a:p>
            <a:pPr algn="r">
              <a:lnSpc>
                <a:spcPts val="7226"/>
              </a:lnSpc>
            </a:pPr>
            <a:r>
              <a:rPr lang="en-US" sz="7155">
                <a:solidFill>
                  <a:srgbClr val="FFFFFF"/>
                </a:solidFill>
                <a:latin typeface="Montserrat Ultra-Bold"/>
              </a:rPr>
              <a:t>THANK YOU FOR YOUR ATTENTION</a:t>
            </a:r>
          </a:p>
        </p:txBody>
      </p:sp>
      <p:sp>
        <p:nvSpPr>
          <p:cNvPr id="10" name="AutoShape 10"/>
          <p:cNvSpPr/>
          <p:nvPr/>
        </p:nvSpPr>
        <p:spPr>
          <a:xfrm>
            <a:off x="13563600" y="4991100"/>
            <a:ext cx="3574995" cy="0"/>
          </a:xfrm>
          <a:prstGeom prst="line">
            <a:avLst/>
          </a:prstGeom>
          <a:ln w="704850" cap="rnd">
            <a:solidFill>
              <a:srgbClr val="FFFFFF"/>
            </a:solidFill>
            <a:prstDash val="solid"/>
            <a:headEnd type="none" w="sm" len="sm"/>
            <a:tailEnd type="none" w="sm" len="sm"/>
          </a:ln>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178690" cy="10287000"/>
          </a:xfrm>
          <a:prstGeom prst="rect">
            <a:avLst/>
          </a:prstGeom>
          <a:solidFill>
            <a:srgbClr val="598BCD"/>
          </a:solidFill>
        </p:spPr>
      </p:sp>
      <p:sp>
        <p:nvSpPr>
          <p:cNvPr id="3" name="Freeform 3"/>
          <p:cNvSpPr/>
          <p:nvPr/>
        </p:nvSpPr>
        <p:spPr>
          <a:xfrm>
            <a:off x="-176432" y="78549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297551" y="-152017"/>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6054168" y="9035661"/>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8279635" y="1916979"/>
            <a:ext cx="9876789" cy="5937965"/>
          </a:xfrm>
          <a:custGeom>
            <a:avLst/>
            <a:gdLst/>
            <a:ahLst/>
            <a:cxnLst/>
            <a:rect l="l" t="t" r="r" b="b"/>
            <a:pathLst>
              <a:path w="9876789" h="5937965">
                <a:moveTo>
                  <a:pt x="0" y="0"/>
                </a:moveTo>
                <a:lnTo>
                  <a:pt x="9876790" y="0"/>
                </a:lnTo>
                <a:lnTo>
                  <a:pt x="9876790" y="5937965"/>
                </a:lnTo>
                <a:lnTo>
                  <a:pt x="0" y="5937965"/>
                </a:lnTo>
                <a:lnTo>
                  <a:pt x="0" y="0"/>
                </a:lnTo>
                <a:close/>
              </a:path>
            </a:pathLst>
          </a:custGeom>
          <a:blipFill>
            <a:blip r:embed="rId6"/>
            <a:stretch>
              <a:fillRect l="-428" r="-428"/>
            </a:stretch>
          </a:blipFill>
        </p:spPr>
      </p:sp>
      <p:sp>
        <p:nvSpPr>
          <p:cNvPr id="7" name="TextBox 7"/>
          <p:cNvSpPr txBox="1"/>
          <p:nvPr/>
        </p:nvSpPr>
        <p:spPr>
          <a:xfrm>
            <a:off x="426134" y="4734560"/>
            <a:ext cx="7373114" cy="1056004"/>
          </a:xfrm>
          <a:prstGeom prst="rect">
            <a:avLst/>
          </a:prstGeom>
        </p:spPr>
        <p:txBody>
          <a:bodyPr lIns="0" tIns="0" rIns="0" bIns="0" rtlCol="0" anchor="t">
            <a:spAutoFit/>
          </a:bodyPr>
          <a:lstStyle/>
          <a:p>
            <a:pPr>
              <a:lnSpc>
                <a:spcPts val="7734"/>
              </a:lnSpc>
            </a:pPr>
            <a:r>
              <a:rPr lang="en-US" sz="8499">
                <a:solidFill>
                  <a:srgbClr val="FFFFFF"/>
                </a:solidFill>
                <a:latin typeface="Montserrat Ultra-Bold"/>
              </a:rPr>
              <a:t>HARDWARE</a:t>
            </a:r>
          </a:p>
        </p:txBody>
      </p:sp>
      <p:sp>
        <p:nvSpPr>
          <p:cNvPr id="8" name="Freeform 8"/>
          <p:cNvSpPr/>
          <p:nvPr/>
        </p:nvSpPr>
        <p:spPr>
          <a:xfrm>
            <a:off x="7502683" y="9737339"/>
            <a:ext cx="1172043" cy="1137954"/>
          </a:xfrm>
          <a:custGeom>
            <a:avLst/>
            <a:gdLst/>
            <a:ahLst/>
            <a:cxnLst/>
            <a:rect l="l" t="t" r="r" b="b"/>
            <a:pathLst>
              <a:path w="1172043" h="1137954">
                <a:moveTo>
                  <a:pt x="0" y="0"/>
                </a:moveTo>
                <a:lnTo>
                  <a:pt x="1172043" y="0"/>
                </a:lnTo>
                <a:lnTo>
                  <a:pt x="1172043" y="1137954"/>
                </a:lnTo>
                <a:lnTo>
                  <a:pt x="0" y="1137954"/>
                </a:lnTo>
                <a:lnTo>
                  <a:pt x="0" y="0"/>
                </a:lnTo>
                <a:close/>
              </a:path>
            </a:pathLst>
          </a:custGeom>
          <a:blipFill>
            <a:blip r:embed="rId7"/>
            <a:stretch>
              <a:fillRect t="-3394"/>
            </a:stretch>
          </a:blipFill>
        </p:spPr>
      </p:sp>
      <p:sp>
        <p:nvSpPr>
          <p:cNvPr id="9" name="Freeform 9"/>
          <p:cNvSpPr/>
          <p:nvPr/>
        </p:nvSpPr>
        <p:spPr>
          <a:xfrm>
            <a:off x="1136761" y="4613978"/>
            <a:ext cx="1172043" cy="1176586"/>
          </a:xfrm>
          <a:custGeom>
            <a:avLst/>
            <a:gdLst/>
            <a:ahLst/>
            <a:cxnLst/>
            <a:rect l="l" t="t" r="r" b="b"/>
            <a:pathLst>
              <a:path w="1172043" h="1176586">
                <a:moveTo>
                  <a:pt x="0" y="0"/>
                </a:moveTo>
                <a:lnTo>
                  <a:pt x="1172043" y="0"/>
                </a:lnTo>
                <a:lnTo>
                  <a:pt x="1172043" y="1176587"/>
                </a:lnTo>
                <a:lnTo>
                  <a:pt x="0" y="1176587"/>
                </a:lnTo>
                <a:lnTo>
                  <a:pt x="0" y="0"/>
                </a:lnTo>
                <a:close/>
              </a:path>
            </a:pathLst>
          </a:custGeom>
          <a:blipFill>
            <a:blip r:embed="rId7"/>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93633"/>
            <a:ext cx="18288000" cy="10780633"/>
          </a:xfrm>
          <a:custGeom>
            <a:avLst/>
            <a:gdLst/>
            <a:ahLst/>
            <a:cxnLst/>
            <a:rect l="l" t="t" r="r" b="b"/>
            <a:pathLst>
              <a:path w="18288000" h="10780633">
                <a:moveTo>
                  <a:pt x="0" y="0"/>
                </a:moveTo>
                <a:lnTo>
                  <a:pt x="18288000" y="0"/>
                </a:lnTo>
                <a:lnTo>
                  <a:pt x="18288000" y="10780633"/>
                </a:lnTo>
                <a:lnTo>
                  <a:pt x="0" y="10780633"/>
                </a:lnTo>
                <a:lnTo>
                  <a:pt x="0" y="0"/>
                </a:lnTo>
                <a:close/>
              </a:path>
            </a:pathLst>
          </a:custGeom>
          <a:blipFill>
            <a:blip r:embed="rId2"/>
            <a:stretch>
              <a:fillRect t="-13614" b="-13614"/>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70125" y="6812810"/>
            <a:ext cx="10417875" cy="3474190"/>
          </a:xfrm>
          <a:prstGeom prst="rect">
            <a:avLst/>
          </a:prstGeom>
          <a:solidFill>
            <a:srgbClr val="598BCD"/>
          </a:solidFill>
        </p:spPr>
      </p:sp>
      <p:sp>
        <p:nvSpPr>
          <p:cNvPr id="3" name="Freeform 3"/>
          <p:cNvSpPr/>
          <p:nvPr/>
        </p:nvSpPr>
        <p:spPr>
          <a:xfrm>
            <a:off x="9144000" y="2121532"/>
            <a:ext cx="9144000" cy="7463790"/>
          </a:xfrm>
          <a:custGeom>
            <a:avLst/>
            <a:gdLst/>
            <a:ahLst/>
            <a:cxnLst/>
            <a:rect l="l" t="t" r="r" b="b"/>
            <a:pathLst>
              <a:path w="9144000" h="7463790">
                <a:moveTo>
                  <a:pt x="0" y="0"/>
                </a:moveTo>
                <a:lnTo>
                  <a:pt x="9144000" y="0"/>
                </a:lnTo>
                <a:lnTo>
                  <a:pt x="9144000" y="7463790"/>
                </a:lnTo>
                <a:lnTo>
                  <a:pt x="0" y="746379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AutoShape 4"/>
          <p:cNvSpPr/>
          <p:nvPr/>
        </p:nvSpPr>
        <p:spPr>
          <a:xfrm>
            <a:off x="0" y="7876935"/>
            <a:ext cx="1711153" cy="2410065"/>
          </a:xfrm>
          <a:prstGeom prst="rect">
            <a:avLst/>
          </a:prstGeom>
          <a:solidFill>
            <a:srgbClr val="598BCD"/>
          </a:solidFill>
        </p:spPr>
      </p:sp>
      <p:sp>
        <p:nvSpPr>
          <p:cNvPr id="5" name="TextBox 5"/>
          <p:cNvSpPr txBox="1"/>
          <p:nvPr/>
        </p:nvSpPr>
        <p:spPr>
          <a:xfrm>
            <a:off x="1495447" y="356087"/>
            <a:ext cx="552975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Our Operating principle:</a:t>
            </a:r>
          </a:p>
        </p:txBody>
      </p:sp>
      <p:sp>
        <p:nvSpPr>
          <p:cNvPr id="6" name="TextBox 6"/>
          <p:cNvSpPr txBox="1"/>
          <p:nvPr/>
        </p:nvSpPr>
        <p:spPr>
          <a:xfrm>
            <a:off x="238354" y="2374906"/>
            <a:ext cx="8370829" cy="4861742"/>
          </a:xfrm>
          <a:prstGeom prst="rect">
            <a:avLst/>
          </a:prstGeom>
        </p:spPr>
        <p:txBody>
          <a:bodyPr lIns="0" tIns="0" rIns="0" bIns="0" rtlCol="0" anchor="t">
            <a:spAutoFit/>
          </a:bodyPr>
          <a:lstStyle/>
          <a:p>
            <a:pPr algn="just">
              <a:lnSpc>
                <a:spcPts val="4293"/>
              </a:lnSpc>
            </a:pPr>
            <a:r>
              <a:rPr lang="en-US" sz="3066">
                <a:solidFill>
                  <a:srgbClr val="000000"/>
                </a:solidFill>
                <a:latin typeface="Montserrat"/>
              </a:rPr>
              <a:t> When the car moves to the cells in the maze, it will retrieve information about the walls by ultrasonic sensors and save it in a pre-allocated memory. After receiving wall information, the vehicle will search for the next direction based on the Flood_flow algorithm, this process continues until the vehicle reaches the destination.</a:t>
            </a:r>
          </a:p>
          <a:p>
            <a:pPr algn="just">
              <a:lnSpc>
                <a:spcPts val="4293"/>
              </a:lnSpc>
            </a:pPr>
            <a:endParaRPr lang="en-US" sz="3066">
              <a:solidFill>
                <a:srgbClr val="000000"/>
              </a:solidFill>
              <a:latin typeface="Montserrat"/>
            </a:endParaRPr>
          </a:p>
        </p:txBody>
      </p:sp>
      <p:sp>
        <p:nvSpPr>
          <p:cNvPr id="7" name="Freeform 7"/>
          <p:cNvSpPr/>
          <p:nvPr/>
        </p:nvSpPr>
        <p:spPr>
          <a:xfrm>
            <a:off x="-176432" y="88836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7259300"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534143" cy="10287000"/>
          </a:xfrm>
          <a:prstGeom prst="rect">
            <a:avLst/>
          </a:prstGeom>
          <a:solidFill>
            <a:srgbClr val="598BCD"/>
          </a:solidFill>
        </p:spPr>
      </p:sp>
      <p:sp>
        <p:nvSpPr>
          <p:cNvPr id="3" name="TextBox 3"/>
          <p:cNvSpPr txBox="1"/>
          <p:nvPr/>
        </p:nvSpPr>
        <p:spPr>
          <a:xfrm>
            <a:off x="1028700" y="890015"/>
            <a:ext cx="6920537" cy="72610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Overall flowchart</a:t>
            </a:r>
          </a:p>
        </p:txBody>
      </p:sp>
      <p:sp>
        <p:nvSpPr>
          <p:cNvPr id="4" name="Freeform 4"/>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6829437" y="-368047"/>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100156" y="2702482"/>
            <a:ext cx="11458563" cy="6797845"/>
          </a:xfrm>
          <a:custGeom>
            <a:avLst/>
            <a:gdLst/>
            <a:ahLst/>
            <a:cxnLst/>
            <a:rect l="l" t="t" r="r" b="b"/>
            <a:pathLst>
              <a:path w="11458563" h="6797845">
                <a:moveTo>
                  <a:pt x="0" y="0"/>
                </a:moveTo>
                <a:lnTo>
                  <a:pt x="11458563" y="0"/>
                </a:lnTo>
                <a:lnTo>
                  <a:pt x="11458563" y="6797845"/>
                </a:lnTo>
                <a:lnTo>
                  <a:pt x="0" y="6797845"/>
                </a:lnTo>
                <a:lnTo>
                  <a:pt x="0" y="0"/>
                </a:lnTo>
                <a:close/>
              </a:path>
            </a:pathLst>
          </a:custGeom>
          <a:blipFill>
            <a:blip r:embed="rId4"/>
            <a:stretch>
              <a:fillRect l="-3231" t="-702" b="-702"/>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969416" y="3400998"/>
            <a:ext cx="5120578" cy="5378616"/>
          </a:xfrm>
          <a:prstGeom prst="rect">
            <a:avLst/>
          </a:prstGeom>
          <a:solidFill>
            <a:srgbClr val="598BCD"/>
          </a:solidFill>
        </p:spPr>
      </p:sp>
      <p:sp>
        <p:nvSpPr>
          <p:cNvPr id="3" name="AutoShape 3"/>
          <p:cNvSpPr/>
          <p:nvPr/>
        </p:nvSpPr>
        <p:spPr>
          <a:xfrm>
            <a:off x="10778850" y="3400998"/>
            <a:ext cx="5625385" cy="5857302"/>
          </a:xfrm>
          <a:prstGeom prst="rect">
            <a:avLst/>
          </a:prstGeom>
          <a:solidFill>
            <a:srgbClr val="598BCD"/>
          </a:solidFill>
        </p:spPr>
      </p:sp>
      <p:sp>
        <p:nvSpPr>
          <p:cNvPr id="4" name="TextBox 4"/>
          <p:cNvSpPr txBox="1"/>
          <p:nvPr/>
        </p:nvSpPr>
        <p:spPr>
          <a:xfrm>
            <a:off x="5382042" y="1104900"/>
            <a:ext cx="7523916" cy="726117"/>
          </a:xfrm>
          <a:prstGeom prst="rect">
            <a:avLst/>
          </a:prstGeom>
        </p:spPr>
        <p:txBody>
          <a:bodyPr lIns="0" tIns="0" rIns="0" bIns="0" rtlCol="0" anchor="t">
            <a:spAutoFit/>
          </a:bodyPr>
          <a:lstStyle/>
          <a:p>
            <a:pPr algn="ctr">
              <a:lnSpc>
                <a:spcPts val="5475"/>
              </a:lnSpc>
            </a:pPr>
            <a:r>
              <a:rPr lang="en-US" sz="5265">
                <a:solidFill>
                  <a:srgbClr val="123D76"/>
                </a:solidFill>
                <a:latin typeface="Montserrat Classic Bold"/>
              </a:rPr>
              <a:t>Hardware Design</a:t>
            </a:r>
          </a:p>
        </p:txBody>
      </p:sp>
      <p:sp>
        <p:nvSpPr>
          <p:cNvPr id="5" name="TextBox 5"/>
          <p:cNvSpPr txBox="1"/>
          <p:nvPr/>
        </p:nvSpPr>
        <p:spPr>
          <a:xfrm>
            <a:off x="3265681" y="3821024"/>
            <a:ext cx="4232721" cy="469138"/>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Power Block</a:t>
            </a:r>
          </a:p>
        </p:txBody>
      </p:sp>
      <p:sp>
        <p:nvSpPr>
          <p:cNvPr id="6" name="TextBox 6"/>
          <p:cNvSpPr txBox="1"/>
          <p:nvPr/>
        </p:nvSpPr>
        <p:spPr>
          <a:xfrm>
            <a:off x="11475182" y="3597186"/>
            <a:ext cx="4232721" cy="916813"/>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Central processing block:</a:t>
            </a:r>
          </a:p>
        </p:txBody>
      </p:sp>
      <p:sp>
        <p:nvSpPr>
          <p:cNvPr id="7" name="TextBox 7"/>
          <p:cNvSpPr txBox="1"/>
          <p:nvPr/>
        </p:nvSpPr>
        <p:spPr>
          <a:xfrm>
            <a:off x="2724170" y="2179763"/>
            <a:ext cx="12839659" cy="471805"/>
          </a:xfrm>
          <a:prstGeom prst="rect">
            <a:avLst/>
          </a:prstGeom>
        </p:spPr>
        <p:txBody>
          <a:bodyPr lIns="0" tIns="0" rIns="0" bIns="0" rtlCol="0" anchor="t">
            <a:spAutoFit/>
          </a:bodyPr>
          <a:lstStyle/>
          <a:p>
            <a:pPr algn="ctr">
              <a:lnSpc>
                <a:spcPts val="3920"/>
              </a:lnSpc>
            </a:pPr>
            <a:r>
              <a:rPr lang="en-US" sz="2800">
                <a:solidFill>
                  <a:srgbClr val="000000"/>
                </a:solidFill>
                <a:latin typeface="Montserrat"/>
              </a:rPr>
              <a:t>4 main blocks are used in this product</a:t>
            </a:r>
          </a:p>
        </p:txBody>
      </p:sp>
      <p:sp>
        <p:nvSpPr>
          <p:cNvPr id="8" name="TextBox 8"/>
          <p:cNvSpPr txBox="1"/>
          <p:nvPr/>
        </p:nvSpPr>
        <p:spPr>
          <a:xfrm>
            <a:off x="3265681" y="4815326"/>
            <a:ext cx="4232721" cy="8959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FFFFFF"/>
                </a:solidFill>
                <a:latin typeface="Montserrat"/>
              </a:rPr>
              <a:t>4 pin 3.7/4.2V 6800mAh</a:t>
            </a:r>
          </a:p>
        </p:txBody>
      </p:sp>
      <p:sp>
        <p:nvSpPr>
          <p:cNvPr id="9" name="TextBox 9"/>
          <p:cNvSpPr txBox="1"/>
          <p:nvPr/>
        </p:nvSpPr>
        <p:spPr>
          <a:xfrm>
            <a:off x="11475182" y="4808799"/>
            <a:ext cx="4232721" cy="40963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FFFFFF"/>
                </a:solidFill>
                <a:latin typeface="Montserrat"/>
              </a:rPr>
              <a:t>use STM32F103C8T6 chip as the central processing block. Receive signals from the sensor and output signals to control the H-bridge circuit for the vehicle to run</a:t>
            </a:r>
          </a:p>
        </p:txBody>
      </p:sp>
      <p:sp>
        <p:nvSpPr>
          <p:cNvPr id="10" name="TextBox 10"/>
          <p:cNvSpPr txBox="1"/>
          <p:nvPr/>
        </p:nvSpPr>
        <p:spPr>
          <a:xfrm>
            <a:off x="3265681" y="6236475"/>
            <a:ext cx="4232721" cy="13531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FFFFFF"/>
                </a:solidFill>
                <a:latin typeface="Montserrat"/>
              </a:rPr>
              <a:t>Using LM2576 to decrease to 5V for microcontroller</a:t>
            </a:r>
          </a:p>
        </p:txBody>
      </p:sp>
      <p:sp>
        <p:nvSpPr>
          <p:cNvPr id="11" name="Freeform 11"/>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7259300" y="1429859"/>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969416" y="3400998"/>
            <a:ext cx="5120578" cy="5378616"/>
          </a:xfrm>
          <a:prstGeom prst="rect">
            <a:avLst/>
          </a:prstGeom>
          <a:solidFill>
            <a:srgbClr val="598BCD"/>
          </a:solidFill>
        </p:spPr>
      </p:sp>
      <p:sp>
        <p:nvSpPr>
          <p:cNvPr id="3" name="AutoShape 3"/>
          <p:cNvSpPr/>
          <p:nvPr/>
        </p:nvSpPr>
        <p:spPr>
          <a:xfrm>
            <a:off x="10778850" y="3400998"/>
            <a:ext cx="5625385" cy="5857302"/>
          </a:xfrm>
          <a:prstGeom prst="rect">
            <a:avLst/>
          </a:prstGeom>
          <a:solidFill>
            <a:srgbClr val="598BCD"/>
          </a:solidFill>
        </p:spPr>
      </p:sp>
      <p:sp>
        <p:nvSpPr>
          <p:cNvPr id="4" name="TextBox 4"/>
          <p:cNvSpPr txBox="1"/>
          <p:nvPr/>
        </p:nvSpPr>
        <p:spPr>
          <a:xfrm>
            <a:off x="5382042" y="1104900"/>
            <a:ext cx="7523916" cy="726117"/>
          </a:xfrm>
          <a:prstGeom prst="rect">
            <a:avLst/>
          </a:prstGeom>
        </p:spPr>
        <p:txBody>
          <a:bodyPr lIns="0" tIns="0" rIns="0" bIns="0" rtlCol="0" anchor="t">
            <a:spAutoFit/>
          </a:bodyPr>
          <a:lstStyle/>
          <a:p>
            <a:pPr algn="ctr">
              <a:lnSpc>
                <a:spcPts val="5475"/>
              </a:lnSpc>
            </a:pPr>
            <a:r>
              <a:rPr lang="en-US" sz="5265">
                <a:solidFill>
                  <a:srgbClr val="123D76"/>
                </a:solidFill>
                <a:latin typeface="Montserrat Classic Bold"/>
              </a:rPr>
              <a:t>Hardware Design</a:t>
            </a:r>
          </a:p>
        </p:txBody>
      </p:sp>
      <p:sp>
        <p:nvSpPr>
          <p:cNvPr id="5" name="TextBox 5"/>
          <p:cNvSpPr txBox="1"/>
          <p:nvPr/>
        </p:nvSpPr>
        <p:spPr>
          <a:xfrm>
            <a:off x="3265681" y="3821024"/>
            <a:ext cx="4232721" cy="469138"/>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Ultrasonic Sensor</a:t>
            </a:r>
          </a:p>
        </p:txBody>
      </p:sp>
      <p:sp>
        <p:nvSpPr>
          <p:cNvPr id="6" name="TextBox 6"/>
          <p:cNvSpPr txBox="1"/>
          <p:nvPr/>
        </p:nvSpPr>
        <p:spPr>
          <a:xfrm>
            <a:off x="11475182" y="3597186"/>
            <a:ext cx="4232721" cy="469138"/>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H-bridge circuit</a:t>
            </a:r>
          </a:p>
        </p:txBody>
      </p:sp>
      <p:sp>
        <p:nvSpPr>
          <p:cNvPr id="7" name="TextBox 7"/>
          <p:cNvSpPr txBox="1"/>
          <p:nvPr/>
        </p:nvSpPr>
        <p:spPr>
          <a:xfrm>
            <a:off x="2724170" y="2179763"/>
            <a:ext cx="12839659" cy="471805"/>
          </a:xfrm>
          <a:prstGeom prst="rect">
            <a:avLst/>
          </a:prstGeom>
        </p:spPr>
        <p:txBody>
          <a:bodyPr lIns="0" tIns="0" rIns="0" bIns="0" rtlCol="0" anchor="t">
            <a:spAutoFit/>
          </a:bodyPr>
          <a:lstStyle/>
          <a:p>
            <a:pPr algn="ctr">
              <a:lnSpc>
                <a:spcPts val="3920"/>
              </a:lnSpc>
            </a:pPr>
            <a:r>
              <a:rPr lang="en-US" sz="2800">
                <a:solidFill>
                  <a:srgbClr val="000000"/>
                </a:solidFill>
                <a:latin typeface="Montserrat"/>
              </a:rPr>
              <a:t>4 main blocks are used in this product</a:t>
            </a:r>
          </a:p>
        </p:txBody>
      </p:sp>
      <p:sp>
        <p:nvSpPr>
          <p:cNvPr id="8" name="TextBox 8"/>
          <p:cNvSpPr txBox="1"/>
          <p:nvPr/>
        </p:nvSpPr>
        <p:spPr>
          <a:xfrm>
            <a:off x="11475182" y="4808799"/>
            <a:ext cx="4232721" cy="31819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FFFFFF"/>
                </a:solidFill>
                <a:latin typeface="Montserrat"/>
              </a:rPr>
              <a:t>PWM pulse signal is output from the VCR and signals are input to the pins to control the speed and direction of the vehicle.</a:t>
            </a:r>
          </a:p>
        </p:txBody>
      </p:sp>
      <p:sp>
        <p:nvSpPr>
          <p:cNvPr id="9" name="TextBox 9"/>
          <p:cNvSpPr txBox="1"/>
          <p:nvPr/>
        </p:nvSpPr>
        <p:spPr>
          <a:xfrm>
            <a:off x="3265681" y="4642587"/>
            <a:ext cx="4232721" cy="36391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FFFFFF"/>
                </a:solidFill>
                <a:latin typeface="Montserrat"/>
              </a:rPr>
              <a:t>connected to the microcontroller, the sensor is used to measure distance, determine data as well as send data so the vehicle can navigate.</a:t>
            </a:r>
          </a:p>
        </p:txBody>
      </p:sp>
      <p:sp>
        <p:nvSpPr>
          <p:cNvPr id="10" name="Freeform 10"/>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17259300" y="1429859"/>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46759" y="0"/>
            <a:ext cx="9641241" cy="10287000"/>
          </a:xfrm>
          <a:prstGeom prst="rect">
            <a:avLst/>
          </a:prstGeom>
          <a:solidFill>
            <a:srgbClr val="598BCD"/>
          </a:solidFill>
        </p:spPr>
      </p:sp>
      <p:sp>
        <p:nvSpPr>
          <p:cNvPr id="3" name="Freeform 3"/>
          <p:cNvSpPr/>
          <p:nvPr/>
        </p:nvSpPr>
        <p:spPr>
          <a:xfrm>
            <a:off x="5164731" y="2975844"/>
            <a:ext cx="2086954" cy="521739"/>
          </a:xfrm>
          <a:custGeom>
            <a:avLst/>
            <a:gdLst/>
            <a:ahLst/>
            <a:cxnLst/>
            <a:rect l="l" t="t" r="r" b="b"/>
            <a:pathLst>
              <a:path w="2086954" h="521739">
                <a:moveTo>
                  <a:pt x="0" y="0"/>
                </a:moveTo>
                <a:lnTo>
                  <a:pt x="2086954" y="0"/>
                </a:lnTo>
                <a:lnTo>
                  <a:pt x="2086954" y="521738"/>
                </a:lnTo>
                <a:lnTo>
                  <a:pt x="0" y="5217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7082868" y="712083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9371772" y="925830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213465" y="1028700"/>
            <a:ext cx="5769098" cy="5769098"/>
          </a:xfrm>
          <a:custGeom>
            <a:avLst/>
            <a:gdLst/>
            <a:ahLst/>
            <a:cxnLst/>
            <a:rect l="l" t="t" r="r" b="b"/>
            <a:pathLst>
              <a:path w="5769098" h="5769098">
                <a:moveTo>
                  <a:pt x="0" y="0"/>
                </a:moveTo>
                <a:lnTo>
                  <a:pt x="5769097" y="0"/>
                </a:lnTo>
                <a:lnTo>
                  <a:pt x="5769097" y="5769098"/>
                </a:lnTo>
                <a:lnTo>
                  <a:pt x="0" y="5769098"/>
                </a:lnTo>
                <a:lnTo>
                  <a:pt x="0" y="0"/>
                </a:lnTo>
                <a:close/>
              </a:path>
            </a:pathLst>
          </a:custGeom>
          <a:blipFill>
            <a:blip r:embed="rId6"/>
            <a:stretch>
              <a:fillRect/>
            </a:stretch>
          </a:blipFill>
        </p:spPr>
      </p:sp>
      <p:sp>
        <p:nvSpPr>
          <p:cNvPr id="7" name="TextBox 7"/>
          <p:cNvSpPr txBox="1"/>
          <p:nvPr/>
        </p:nvSpPr>
        <p:spPr>
          <a:xfrm>
            <a:off x="9371772" y="1104900"/>
            <a:ext cx="6920537" cy="211675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Design of central control block: using STM32F205VCT6</a:t>
            </a:r>
          </a:p>
        </p:txBody>
      </p:sp>
      <p:sp>
        <p:nvSpPr>
          <p:cNvPr id="8" name="TextBox 8"/>
          <p:cNvSpPr txBox="1"/>
          <p:nvPr/>
        </p:nvSpPr>
        <p:spPr>
          <a:xfrm>
            <a:off x="9152578" y="3189088"/>
            <a:ext cx="6924228" cy="3443605"/>
          </a:xfrm>
          <a:prstGeom prst="rect">
            <a:avLst/>
          </a:prstGeom>
        </p:spPr>
        <p:txBody>
          <a:bodyPr lIns="0" tIns="0" rIns="0" bIns="0" rtlCol="0" anchor="t">
            <a:spAutoFit/>
          </a:bodyPr>
          <a:lstStyle/>
          <a:p>
            <a:pPr algn="just">
              <a:lnSpc>
                <a:spcPts val="3920"/>
              </a:lnSpc>
            </a:pPr>
            <a:endParaRPr/>
          </a:p>
          <a:p>
            <a:pPr algn="just">
              <a:lnSpc>
                <a:spcPts val="3920"/>
              </a:lnSpc>
            </a:pPr>
            <a:r>
              <a:rPr lang="en-US" sz="2800">
                <a:solidFill>
                  <a:srgbClr val="FFFFFF"/>
                </a:solidFill>
                <a:latin typeface="Montserrat"/>
              </a:rPr>
              <a:t>Ultrasonic sensors: communicate with microcontrollers via GPIO. </a:t>
            </a:r>
          </a:p>
          <a:p>
            <a:pPr algn="just">
              <a:lnSpc>
                <a:spcPts val="3920"/>
              </a:lnSpc>
            </a:pPr>
            <a:r>
              <a:rPr lang="en-US" sz="2800">
                <a:solidFill>
                  <a:srgbClr val="FFFFFF"/>
                </a:solidFill>
                <a:latin typeface="Montserrat"/>
              </a:rPr>
              <a:t>L298N: communication with control via GPIO with Timer function to pulse PWM output.</a:t>
            </a:r>
          </a:p>
          <a:p>
            <a:pPr algn="just">
              <a:lnSpc>
                <a:spcPts val="3920"/>
              </a:lnSpc>
            </a:pPr>
            <a:endParaRPr lang="en-US" sz="2800">
              <a:solidFill>
                <a:srgbClr val="FFFFFF"/>
              </a:solidFill>
              <a:latin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1154</Words>
  <Application>Microsoft Office PowerPoint</Application>
  <PresentationFormat>Custom</PresentationFormat>
  <Paragraphs>111</Paragraphs>
  <Slides>40</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Calibri</vt:lpstr>
      <vt:lpstr>Montserrat Classic</vt:lpstr>
      <vt:lpstr>Montserrat Ultra-Bold</vt:lpstr>
      <vt:lpstr>Montserrat Classic Bold</vt:lpstr>
      <vt:lpstr>Montserrat</vt:lpstr>
      <vt:lpstr>Arial</vt:lpstr>
      <vt:lpstr>Montserrat Bold</vt:lpstr>
      <vt:lpstr>Montserrat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Illustrated Dots Hosting Provider Presentation</dc:title>
  <cp:lastModifiedBy>Hiếu Phạm</cp:lastModifiedBy>
  <cp:revision>7</cp:revision>
  <dcterms:created xsi:type="dcterms:W3CDTF">2006-08-16T00:00:00Z</dcterms:created>
  <dcterms:modified xsi:type="dcterms:W3CDTF">2024-01-06T22:52:16Z</dcterms:modified>
  <dc:identifier>DAF5IC4YYPw</dc:identifier>
</cp:coreProperties>
</file>